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3" r:id="rId2"/>
    <p:sldId id="379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82" r:id="rId11"/>
    <p:sldId id="383" r:id="rId12"/>
    <p:sldId id="357" r:id="rId13"/>
    <p:sldId id="356" r:id="rId14"/>
    <p:sldId id="355" r:id="rId15"/>
    <p:sldId id="358" r:id="rId16"/>
    <p:sldId id="359" r:id="rId17"/>
    <p:sldId id="360" r:id="rId18"/>
    <p:sldId id="361" r:id="rId19"/>
    <p:sldId id="377" r:id="rId20"/>
    <p:sldId id="369" r:id="rId21"/>
    <p:sldId id="362" r:id="rId22"/>
    <p:sldId id="363" r:id="rId23"/>
    <p:sldId id="381" r:id="rId24"/>
    <p:sldId id="378" r:id="rId25"/>
    <p:sldId id="370" r:id="rId26"/>
    <p:sldId id="371" r:id="rId27"/>
    <p:sldId id="372" r:id="rId28"/>
    <p:sldId id="364" r:id="rId29"/>
    <p:sldId id="365" r:id="rId30"/>
    <p:sldId id="366" r:id="rId31"/>
    <p:sldId id="380" r:id="rId32"/>
    <p:sldId id="367" r:id="rId33"/>
    <p:sldId id="368" r:id="rId34"/>
    <p:sldId id="373" r:id="rId35"/>
    <p:sldId id="374" r:id="rId36"/>
    <p:sldId id="375" r:id="rId3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5050"/>
    <a:srgbClr val="FF6600"/>
    <a:srgbClr val="008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261" autoAdjust="0"/>
  </p:normalViewPr>
  <p:slideViewPr>
    <p:cSldViewPr>
      <p:cViewPr varScale="1">
        <p:scale>
          <a:sx n="91" d="100"/>
          <a:sy n="91" d="100"/>
        </p:scale>
        <p:origin x="6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>
              <a:defRPr sz="1200"/>
            </a:lvl1pPr>
          </a:lstStyle>
          <a:p>
            <a:fld id="{7A8C61C9-B904-4812-8B85-F023023D017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r">
              <a:defRPr sz="1200"/>
            </a:lvl1pPr>
          </a:lstStyle>
          <a:p>
            <a:fld id="{118D2410-7B34-466E-91E5-DA9669F0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5" y="0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>
              <a:defRPr sz="1200"/>
            </a:lvl1pPr>
          </a:lstStyle>
          <a:p>
            <a:fld id="{24A66F56-C944-49CC-A5D1-CBC61A76FBB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1" tIns="45805" rIns="91611" bIns="45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1611" tIns="45805" rIns="91611" bIns="458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79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5" y="8772379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r">
              <a:defRPr sz="1200"/>
            </a:lvl1pPr>
          </a:lstStyle>
          <a:p>
            <a:fld id="{5A9163D4-5777-4089-A78A-EFC641AC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63D4-5777-4089-A78A-EFC641AC4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6E5F-8421-F31E-1E49-74CA67F4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5DE-722B-00E1-61F7-0E06DE4C7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6BF2F-F822-4C13-C1CB-9BAB447C9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B387-A8C1-C7E7-90E8-7E5F49C14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63D4-5777-4089-A78A-EFC641AC4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EEA9-CCA3-407A-AA42-7832F910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0F5C04-CBC7-5326-14BE-52D4BC59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2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CF87-813E-4B3C-9559-068967BA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FBF2-CDFA-4031-8354-83A6F117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F001-D77C-483D-A4BB-47E23FA5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1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219200"/>
            <a:ext cx="3771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543300"/>
            <a:ext cx="3771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0FF2-750E-40AE-9ADA-62B1F1A3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DAED-CF90-4334-9884-22FAB7D1D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82F3-9248-45BE-9AE0-A6F4E29FA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5505-5909-4358-AFF5-CBC5FDAE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F3A8D-7299-4BD9-B703-875D2639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580F-1082-450B-BBE5-D4012581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EB7D-D467-48FF-AEEE-58D7759A1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756F-9425-449E-9B7E-1CC370B2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EB09-A480-4142-B40F-D9D1B56E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The Many Values of a Home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8897" y="7292466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609600" y="228600"/>
            <a:ext cx="0" cy="5524500"/>
          </a:xfrm>
          <a:prstGeom prst="line">
            <a:avLst/>
          </a:prstGeom>
          <a:noFill/>
          <a:ln w="38100">
            <a:solidFill>
              <a:srgbClr val="0087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3912092" y="5943600"/>
            <a:ext cx="4800601" cy="0"/>
          </a:xfrm>
          <a:prstGeom prst="line">
            <a:avLst/>
          </a:prstGeom>
          <a:noFill/>
          <a:ln w="28575">
            <a:solidFill>
              <a:srgbClr val="0087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1103B25-B3DD-6299-1B15-2831573C1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3514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E2C9A3-679F-A824-7B60-211FE6331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86907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5636D410-4E85-FEA2-DA8B-9E50AB5205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6907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E3E4CBD3-5BF4-4341-2A28-64DBDBB79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66060"/>
            <a:ext cx="1066800" cy="3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wflansburg@securitymutual.com" TargetMode="External"/><Relationship Id="rId2" Type="http://schemas.openxmlformats.org/officeDocument/2006/relationships/hyperlink" Target="mailto:underwriting@securitymutua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wade@securitymutual.com" TargetMode="External"/><Relationship Id="rId5" Type="http://schemas.openxmlformats.org/officeDocument/2006/relationships/hyperlink" Target="mailto:mbrown@securitymutual.com" TargetMode="External"/><Relationship Id="rId4" Type="http://schemas.openxmlformats.org/officeDocument/2006/relationships/hyperlink" Target="mailto:ktaber@securitymutua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ssword@securitymutua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5029200"/>
          </a:xfrm>
        </p:spPr>
        <p:txBody>
          <a:bodyPr/>
          <a:lstStyle/>
          <a:p>
            <a:r>
              <a:rPr lang="en-US" sz="9600" dirty="0">
                <a:solidFill>
                  <a:srgbClr val="008772"/>
                </a:solidFill>
              </a:rPr>
              <a:t>Landlord </a:t>
            </a:r>
            <a:br>
              <a:rPr lang="en-US" sz="9600" dirty="0">
                <a:solidFill>
                  <a:srgbClr val="008772"/>
                </a:solidFill>
              </a:rPr>
            </a:br>
            <a:r>
              <a:rPr lang="en-US" sz="9600" dirty="0">
                <a:solidFill>
                  <a:srgbClr val="008772"/>
                </a:solidFill>
              </a:rPr>
              <a:t>Package </a:t>
            </a:r>
            <a:br>
              <a:rPr lang="en-US" sz="9600" dirty="0">
                <a:solidFill>
                  <a:srgbClr val="008772"/>
                </a:solidFill>
              </a:rPr>
            </a:br>
            <a:r>
              <a:rPr lang="en-US" sz="9600" dirty="0">
                <a:solidFill>
                  <a:srgbClr val="008772"/>
                </a:solidFill>
              </a:rPr>
              <a:t>Launch</a:t>
            </a:r>
          </a:p>
        </p:txBody>
      </p:sp>
    </p:spTree>
    <p:extLst>
      <p:ext uri="{BB962C8B-B14F-4D97-AF65-F5344CB8AC3E}">
        <p14:creationId xmlns:p14="http://schemas.microsoft.com/office/powerpoint/2010/main" val="867909478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AF590-98A3-9B14-7808-173D4C35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A84F-C770-1E80-48B4-0B04289B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Task to Underwriting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681F-C352-DB89-BBD4-11D1EBAD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18398-2E2E-2AD8-8A15-943917BB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29"/>
          <a:stretch/>
        </p:blipFill>
        <p:spPr>
          <a:xfrm>
            <a:off x="1674519" y="1398248"/>
            <a:ext cx="5794962" cy="4061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B4C7A5-7642-52BB-1A1C-8CF06400EBC8}"/>
              </a:ext>
            </a:extLst>
          </p:cNvPr>
          <p:cNvSpPr/>
          <p:nvPr/>
        </p:nvSpPr>
        <p:spPr>
          <a:xfrm>
            <a:off x="7012281" y="1716457"/>
            <a:ext cx="457200" cy="3810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F9767-671F-39D8-EF14-FCAA5BFCD4E9}"/>
              </a:ext>
            </a:extLst>
          </p:cNvPr>
          <p:cNvSpPr/>
          <p:nvPr/>
        </p:nvSpPr>
        <p:spPr>
          <a:xfrm>
            <a:off x="2590800" y="2632814"/>
            <a:ext cx="457200" cy="381000"/>
          </a:xfrm>
          <a:prstGeom prst="rect">
            <a:avLst/>
          </a:prstGeom>
          <a:noFill/>
          <a:ln w="47625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A2B0-5845-A596-50B4-36E9755D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2D1A-C42D-FB90-FD8A-C230A254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Tasks to and from Underwriters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4F0E-6589-F121-1301-3DB36DBE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73DA0-2B10-B13C-79C6-7D9C8C2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848600" cy="1847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DE417-D1A5-1119-9FE0-0E431169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27" y="2382723"/>
            <a:ext cx="3702773" cy="3408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1FAF4-A49D-936D-B5E1-5928B8CF8B3A}"/>
              </a:ext>
            </a:extLst>
          </p:cNvPr>
          <p:cNvSpPr txBox="1"/>
          <p:nvPr/>
        </p:nvSpPr>
        <p:spPr>
          <a:xfrm>
            <a:off x="5330645" y="3457903"/>
            <a:ext cx="2895600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Use the Book Icon to send tasks to underwriters. Check your dashboard for tasks from underwriters.</a:t>
            </a:r>
          </a:p>
        </p:txBody>
      </p:sp>
    </p:spTree>
    <p:extLst>
      <p:ext uri="{BB962C8B-B14F-4D97-AF65-F5344CB8AC3E}">
        <p14:creationId xmlns:p14="http://schemas.microsoft.com/office/powerpoint/2010/main" val="18975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CD82-3A75-3DF3-9DBA-951CE3AE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8F46-4522-1194-9228-7B7D1FDB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FDB3-1663-DFC5-C44D-B53D151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0A04C-2265-20F3-C66B-39D51E610717}"/>
              </a:ext>
            </a:extLst>
          </p:cNvPr>
          <p:cNvSpPr txBox="1"/>
          <p:nvPr/>
        </p:nvSpPr>
        <p:spPr>
          <a:xfrm>
            <a:off x="990600" y="2971800"/>
            <a:ext cx="7235337" cy="10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Fields in Yellow are required to proceed through the screen.</a:t>
            </a:r>
            <a:r>
              <a:rPr lang="en-US" sz="1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or not a field is required may be dependent on whether the mode is Quote or Application.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2A60CE-ED06-2C7E-56D6-15BA0379A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72" y="990600"/>
            <a:ext cx="7696199" cy="157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6A0C7-3908-C6E1-AFC1-0936E6A9572B}"/>
              </a:ext>
            </a:extLst>
          </p:cNvPr>
          <p:cNvSpPr txBox="1"/>
          <p:nvPr/>
        </p:nvSpPr>
        <p:spPr>
          <a:xfrm>
            <a:off x="990600" y="4212137"/>
            <a:ext cx="7010400" cy="674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Required fields that are not filled will have a red border if you attempt to navigate from the page.</a:t>
            </a:r>
          </a:p>
        </p:txBody>
      </p:sp>
    </p:spTree>
    <p:extLst>
      <p:ext uri="{BB962C8B-B14F-4D97-AF65-F5344CB8AC3E}">
        <p14:creationId xmlns:p14="http://schemas.microsoft.com/office/powerpoint/2010/main" val="20675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14F9C-2088-F5C5-C30D-9BF8AB91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0AB32E-6803-EE2F-F180-D80791C6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1378"/>
            <a:ext cx="7707253" cy="4176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18555-C7F8-F066-9D35-CF5608E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8A18-D3A6-A05D-5A7E-5E1D9E2B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9FC83-AFCE-CDBB-B681-01D8A23F2EF5}"/>
              </a:ext>
            </a:extLst>
          </p:cNvPr>
          <p:cNvSpPr/>
          <p:nvPr/>
        </p:nvSpPr>
        <p:spPr>
          <a:xfrm>
            <a:off x="6324600" y="13716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53B0E-F9AC-DD52-F9A2-9CC1A6D1185E}"/>
              </a:ext>
            </a:extLst>
          </p:cNvPr>
          <p:cNvSpPr/>
          <p:nvPr/>
        </p:nvSpPr>
        <p:spPr>
          <a:xfrm>
            <a:off x="773097" y="10668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4B695-A746-D148-2173-E6F7D85F2DBD}"/>
              </a:ext>
            </a:extLst>
          </p:cNvPr>
          <p:cNvSpPr/>
          <p:nvPr/>
        </p:nvSpPr>
        <p:spPr>
          <a:xfrm>
            <a:off x="773097" y="24384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79D8DC-11FA-8478-D8A5-3E476AA6207A}"/>
              </a:ext>
            </a:extLst>
          </p:cNvPr>
          <p:cNvSpPr/>
          <p:nvPr/>
        </p:nvSpPr>
        <p:spPr>
          <a:xfrm>
            <a:off x="985736" y="3692439"/>
            <a:ext cx="157264" cy="193761"/>
          </a:xfrm>
          <a:prstGeom prst="ellipse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250169B-F037-1090-7495-6F5D17C84C87}"/>
              </a:ext>
            </a:extLst>
          </p:cNvPr>
          <p:cNvSpPr/>
          <p:nvPr/>
        </p:nvSpPr>
        <p:spPr>
          <a:xfrm>
            <a:off x="2286000" y="2709282"/>
            <a:ext cx="762000" cy="381000"/>
          </a:xfrm>
          <a:prstGeom prst="leftArrow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99B4D6-5E26-EDA0-0B5B-F2F83DA87E29}"/>
              </a:ext>
            </a:extLst>
          </p:cNvPr>
          <p:cNvSpPr/>
          <p:nvPr/>
        </p:nvSpPr>
        <p:spPr>
          <a:xfrm>
            <a:off x="7086600" y="1689305"/>
            <a:ext cx="749808" cy="434633"/>
          </a:xfrm>
          <a:prstGeom prst="rightArrow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73EC4B-AC87-C796-AB44-47EA2D6CB28A}"/>
              </a:ext>
            </a:extLst>
          </p:cNvPr>
          <p:cNvSpPr/>
          <p:nvPr/>
        </p:nvSpPr>
        <p:spPr>
          <a:xfrm>
            <a:off x="3733800" y="3147155"/>
            <a:ext cx="351817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0E54A-05B7-E87E-00F8-EA0F57C9259C}"/>
              </a:ext>
            </a:extLst>
          </p:cNvPr>
          <p:cNvSpPr txBox="1"/>
          <p:nvPr/>
        </p:nvSpPr>
        <p:spPr>
          <a:xfrm>
            <a:off x="4530405" y="3200400"/>
            <a:ext cx="1553183" cy="38100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PDF of form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11710A9-DDDD-5AE8-10EB-0B19051296DF}"/>
              </a:ext>
            </a:extLst>
          </p:cNvPr>
          <p:cNvSpPr/>
          <p:nvPr/>
        </p:nvSpPr>
        <p:spPr>
          <a:xfrm>
            <a:off x="4085617" y="3148584"/>
            <a:ext cx="444788" cy="3795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228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2ABCC-8041-E5DF-F2FE-90173566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F2EB-3AA1-4CD1-3557-42D46F3B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Let’s Quote! Insured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A1A77-3AE1-AC0E-713E-C0B98F5C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0646929-4B88-4630-C63E-612918BF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3429000" cy="2344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26FB712-99EC-C7E2-D316-1840D57D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51" y="2723224"/>
            <a:ext cx="8019143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63109F-CB69-7350-C4A3-B51692FE7CEB}"/>
              </a:ext>
            </a:extLst>
          </p:cNvPr>
          <p:cNvSpPr txBox="1"/>
          <p:nvPr/>
        </p:nvSpPr>
        <p:spPr>
          <a:xfrm>
            <a:off x="4724400" y="1061608"/>
            <a:ext cx="3604986" cy="138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772"/>
                </a:solidFill>
              </a:rPr>
              <a:t>Knock Out if any are answered yes</a:t>
            </a:r>
          </a:p>
          <a:p>
            <a:pPr algn="ctr"/>
            <a:r>
              <a:rPr lang="en-US" sz="2800" b="1" dirty="0">
                <a:solidFill>
                  <a:srgbClr val="008772"/>
                </a:solidFill>
              </a:rPr>
              <a:t>“N” Tab</a:t>
            </a:r>
          </a:p>
        </p:txBody>
      </p:sp>
    </p:spTree>
    <p:extLst>
      <p:ext uri="{BB962C8B-B14F-4D97-AF65-F5344CB8AC3E}">
        <p14:creationId xmlns:p14="http://schemas.microsoft.com/office/powerpoint/2010/main" val="23248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6C524-0CFA-1882-8687-0D9495E3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3B6F5FB-9FBD-E0FA-0870-E550481B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27704"/>
            <a:ext cx="7086600" cy="4846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29794-E345-5CAD-59C3-A10F11BD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Insured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97AA-EB50-FF45-CF1E-E5B7C88F7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27757-FB11-73AE-2C7A-B140EB5DB475}"/>
              </a:ext>
            </a:extLst>
          </p:cNvPr>
          <p:cNvSpPr txBox="1"/>
          <p:nvPr/>
        </p:nvSpPr>
        <p:spPr>
          <a:xfrm>
            <a:off x="22860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location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A2D3D-F329-347E-C9A1-B9FD0B694DEE}"/>
              </a:ext>
            </a:extLst>
          </p:cNvPr>
          <p:cNvSpPr/>
          <p:nvPr/>
        </p:nvSpPr>
        <p:spPr>
          <a:xfrm>
            <a:off x="6903396" y="4255532"/>
            <a:ext cx="1447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5CA7CC-2A90-5F63-C494-AEDB4766AA49}"/>
              </a:ext>
            </a:extLst>
          </p:cNvPr>
          <p:cNvSpPr/>
          <p:nvPr/>
        </p:nvSpPr>
        <p:spPr>
          <a:xfrm>
            <a:off x="8001000" y="4709965"/>
            <a:ext cx="350196" cy="243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938B1F-350C-E597-77A1-D1F74314DECC}"/>
              </a:ext>
            </a:extLst>
          </p:cNvPr>
          <p:cNvSpPr/>
          <p:nvPr/>
        </p:nvSpPr>
        <p:spPr>
          <a:xfrm>
            <a:off x="4567136" y="4925438"/>
            <a:ext cx="350196" cy="243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FA5BC-8680-229E-5C66-173784C7D665}"/>
              </a:ext>
            </a:extLst>
          </p:cNvPr>
          <p:cNvSpPr txBox="1"/>
          <p:nvPr/>
        </p:nvSpPr>
        <p:spPr>
          <a:xfrm>
            <a:off x="6096000" y="1884402"/>
            <a:ext cx="269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SCIC for all but NYC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ACBA4-0D6D-AB61-7155-5059DE82033A}"/>
              </a:ext>
            </a:extLst>
          </p:cNvPr>
          <p:cNvSpPr/>
          <p:nvPr/>
        </p:nvSpPr>
        <p:spPr>
          <a:xfrm>
            <a:off x="5867400" y="1447800"/>
            <a:ext cx="2483796" cy="805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D19E5-2B36-4953-6A2C-B73A4D4A5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A8F7-E58F-6A75-6381-1FC2BE42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98EE-475C-96C4-6DFE-52879313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C6E2B1-7DE6-C5D1-B2FD-D3265CB3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96" y="976103"/>
            <a:ext cx="7567008" cy="4140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73616-EDEA-D943-7806-7BDF09AC2CE0}"/>
              </a:ext>
            </a:extLst>
          </p:cNvPr>
          <p:cNvSpPr txBox="1"/>
          <p:nvPr/>
        </p:nvSpPr>
        <p:spPr>
          <a:xfrm>
            <a:off x="990600" y="5257800"/>
            <a:ext cx="7696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772"/>
                </a:solidFill>
              </a:rPr>
              <a:t>Knock Down to Custom if any are answered yes, “N” Tab</a:t>
            </a:r>
          </a:p>
        </p:txBody>
      </p:sp>
    </p:spTree>
    <p:extLst>
      <p:ext uri="{BB962C8B-B14F-4D97-AF65-F5344CB8AC3E}">
        <p14:creationId xmlns:p14="http://schemas.microsoft.com/office/powerpoint/2010/main" val="382530988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6122-B5DD-B8C8-9162-6E773F6A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EBB9EA7-2D16-C33E-3E19-D5C7DB23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6386"/>
            <a:ext cx="6943283" cy="4568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807C6-2B13-0BAD-DD17-5FD7FDA1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A880-E906-BFF8-3C58-06240E37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FF95E-8D93-88BD-0EE2-E087AFE9AC97}"/>
              </a:ext>
            </a:extLst>
          </p:cNvPr>
          <p:cNvSpPr txBox="1"/>
          <p:nvPr/>
        </p:nvSpPr>
        <p:spPr>
          <a:xfrm>
            <a:off x="1486775" y="3453088"/>
            <a:ext cx="3124200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Copy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location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Add UNLIMITED locations if payor is the same AND questions on Insured and Policy tabs are “No”, otherwise, start a new CUSTOM quote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1C8B2-EDA5-AAC1-54F0-20FB5A6ADE47}"/>
              </a:ext>
            </a:extLst>
          </p:cNvPr>
          <p:cNvSpPr/>
          <p:nvPr/>
        </p:nvSpPr>
        <p:spPr>
          <a:xfrm>
            <a:off x="4800600" y="4267200"/>
            <a:ext cx="3429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29EDE-250B-351A-1A57-AF465958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29" y="1101842"/>
            <a:ext cx="3390900" cy="3165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0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78C98-C03F-4BB6-FF9B-7D24E5591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A32F-28AC-634E-5E67-C54DF493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BAA0-94F7-E6C4-8544-EFE5E4FC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938EEB1-FB85-0100-AF38-CF1793FB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509"/>
          <a:stretch/>
        </p:blipFill>
        <p:spPr>
          <a:xfrm>
            <a:off x="990600" y="1066800"/>
            <a:ext cx="7696200" cy="4297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5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BE45-FD3B-E88C-E535-B6E98817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C76D-1C4D-5558-9214-DDD9CABB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6CC2-0479-22BA-7106-8ACBB95B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4C24A-00E2-73F1-2CAC-CCB63CF12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26" y="3250878"/>
            <a:ext cx="5834064" cy="2039010"/>
          </a:xfrm>
          <a:prstGeom prst="rect">
            <a:avLst/>
          </a:prstGeom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897B0-CDBA-4350-7A80-542C175B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09" y="1129809"/>
            <a:ext cx="5889981" cy="2121069"/>
          </a:xfrm>
          <a:prstGeom prst="rect">
            <a:avLst/>
          </a:prstGeom>
          <a:effectLst>
            <a:outerShdw blurRad="50800" dist="38100" dir="2700000" algn="tl" rotWithShape="0">
              <a:srgbClr val="00B0F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96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8F0B9-CFBA-2CFD-A440-62ABABE1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113B-026B-2C90-B943-833C4395C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5029200"/>
          </a:xfrm>
        </p:spPr>
        <p:txBody>
          <a:bodyPr/>
          <a:lstStyle/>
          <a:p>
            <a:r>
              <a:rPr lang="en-US" sz="9600" dirty="0">
                <a:solidFill>
                  <a:srgbClr val="008772"/>
                </a:solidFill>
              </a:rPr>
              <a:t>Quotes</a:t>
            </a:r>
            <a:br>
              <a:rPr lang="en-US" sz="9600" dirty="0">
                <a:solidFill>
                  <a:srgbClr val="008772"/>
                </a:solidFill>
              </a:rPr>
            </a:br>
            <a:r>
              <a:rPr lang="en-US" sz="9600" dirty="0">
                <a:solidFill>
                  <a:srgbClr val="008772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96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D57D4-5E7C-B891-60E3-5E5DEE2F1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2EE4-1A74-B181-6558-2FCEF2C9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4CFD-3F1E-CDC3-224B-954B8E97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785AF-0A7F-D952-485C-FF1ADD57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115050" cy="441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669FBA-DE13-F10E-FE14-7226DC294432}"/>
              </a:ext>
            </a:extLst>
          </p:cNvPr>
          <p:cNvSpPr/>
          <p:nvPr/>
        </p:nvSpPr>
        <p:spPr>
          <a:xfrm>
            <a:off x="1752600" y="4114800"/>
            <a:ext cx="518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C70AC-0EC5-140C-8FF3-4ECF9A43DC9A}"/>
              </a:ext>
            </a:extLst>
          </p:cNvPr>
          <p:cNvSpPr txBox="1"/>
          <p:nvPr/>
        </p:nvSpPr>
        <p:spPr>
          <a:xfrm>
            <a:off x="5791200" y="30919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Property Manager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87D599-C115-DF8E-66ED-B53DDD3C064E}"/>
              </a:ext>
            </a:extLst>
          </p:cNvPr>
          <p:cNvSpPr/>
          <p:nvPr/>
        </p:nvSpPr>
        <p:spPr>
          <a:xfrm>
            <a:off x="1762124" y="3124200"/>
            <a:ext cx="380047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E459-2109-815F-65E1-839C6ED8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F9E3-B5DB-C63D-9F72-02A4E058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1009-37E3-5362-D02D-6176799C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6FF5CA-398E-ED89-981D-DE7117C33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6" y="986883"/>
            <a:ext cx="7474127" cy="47120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ED749D-AF21-3031-E2D1-18FB9F08BD87}"/>
              </a:ext>
            </a:extLst>
          </p:cNvPr>
          <p:cNvSpPr txBox="1"/>
          <p:nvPr/>
        </p:nvSpPr>
        <p:spPr>
          <a:xfrm>
            <a:off x="5306997" y="1862435"/>
            <a:ext cx="3165565" cy="923330"/>
          </a:xfrm>
          <a:prstGeom prst="rect">
            <a:avLst/>
          </a:prstGeom>
          <a:solidFill>
            <a:srgbClr val="00877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Unlimited Dwellings</a:t>
            </a:r>
          </a:p>
          <a:p>
            <a:r>
              <a:rPr lang="en-US" dirty="0">
                <a:solidFill>
                  <a:schemeClr val="bg1"/>
                </a:solidFill>
              </a:rPr>
              <a:t>Different forms, valuations, deductibles, endorsements 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1D2FE-181C-7A6B-A7BE-E266A95179D5}"/>
              </a:ext>
            </a:extLst>
          </p:cNvPr>
          <p:cNvSpPr/>
          <p:nvPr/>
        </p:nvSpPr>
        <p:spPr>
          <a:xfrm>
            <a:off x="1204836" y="3581400"/>
            <a:ext cx="3633863" cy="262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9EE961-1755-AB70-3260-2C5F638E0CCF}"/>
              </a:ext>
            </a:extLst>
          </p:cNvPr>
          <p:cNvSpPr/>
          <p:nvPr/>
        </p:nvSpPr>
        <p:spPr>
          <a:xfrm>
            <a:off x="4838699" y="3810000"/>
            <a:ext cx="3633863" cy="262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E35E6-A5B5-1F28-C49F-26A344494F23}"/>
              </a:ext>
            </a:extLst>
          </p:cNvPr>
          <p:cNvSpPr txBox="1"/>
          <p:nvPr/>
        </p:nvSpPr>
        <p:spPr>
          <a:xfrm>
            <a:off x="6934385" y="3802618"/>
            <a:ext cx="1369198" cy="276999"/>
          </a:xfrm>
          <a:prstGeom prst="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Enter or amend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05773-9074-82BC-840A-FE3C6BCA5F39}"/>
              </a:ext>
            </a:extLst>
          </p:cNvPr>
          <p:cNvSpPr txBox="1"/>
          <p:nvPr/>
        </p:nvSpPr>
        <p:spPr>
          <a:xfrm>
            <a:off x="5632225" y="3772201"/>
            <a:ext cx="102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e2Value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AB489-0396-8674-5F60-DAD33B120006}"/>
              </a:ext>
            </a:extLst>
          </p:cNvPr>
          <p:cNvSpPr/>
          <p:nvPr/>
        </p:nvSpPr>
        <p:spPr>
          <a:xfrm>
            <a:off x="4838699" y="2362200"/>
            <a:ext cx="357261" cy="221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5304E-0A91-E221-4C95-CF44020FC7E0}"/>
              </a:ext>
            </a:extLst>
          </p:cNvPr>
          <p:cNvSpPr/>
          <p:nvPr/>
        </p:nvSpPr>
        <p:spPr>
          <a:xfrm>
            <a:off x="1204836" y="4141533"/>
            <a:ext cx="363386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D6B2B-54FB-F46E-FBBE-56315149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9AE4-DFD4-C58B-8ADF-A909477C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848600" cy="762000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Valuations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9F204-4B43-F886-9EED-595A11AFA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1143000"/>
            <a:ext cx="7734300" cy="43434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If Market Value &lt; 33% of RC: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Actual Cash Valuation – minimum limits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($20,000 CUSTOM, $75,000 STANDARD)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Comparable Value ACV + ML-16 (50% of RC)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If Market value is at least 33% of RC: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FL-33 Functional Replacement Cost – provide estimate of different building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Replacement Cost - like kind, quality, square footage, features, 80% of RC, 100% with FL-360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53EC2-AACE-6C14-3298-5936B0FF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5AD0-BE1E-30CA-79D8-41808F31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848600" cy="762000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RC Disclaimer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A54D4-DF5C-D57B-296D-C4CED3A7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84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3D92-E127-67C0-FD4B-5B80D1E9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2BEC-ECF8-B712-C062-CCE85DE7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A1CA-9B57-BC5A-AE0C-773BC42B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E2C24-F650-99A5-6C66-57AF1EAA172B}"/>
              </a:ext>
            </a:extLst>
          </p:cNvPr>
          <p:cNvSpPr txBox="1"/>
          <p:nvPr/>
        </p:nvSpPr>
        <p:spPr>
          <a:xfrm>
            <a:off x="1290715" y="134466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Coverage Form and Valuation are unrelated</a:t>
            </a:r>
          </a:p>
          <a:p>
            <a:r>
              <a:rPr lang="en-US" b="1" dirty="0">
                <a:solidFill>
                  <a:srgbClr val="C00000"/>
                </a:solidFill>
              </a:rPr>
              <a:t>Coverage Form is determined by answers to UW Questions: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B4746-C893-F9B3-2F9E-7E81896DE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475562"/>
            <a:ext cx="8029730" cy="168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F0A7BB-BB65-AF52-7325-78604FACE7A2}"/>
              </a:ext>
            </a:extLst>
          </p:cNvPr>
          <p:cNvSpPr txBox="1"/>
          <p:nvPr/>
        </p:nvSpPr>
        <p:spPr>
          <a:xfrm>
            <a:off x="2095500" y="4648200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Broadest coverage in Zone 2, FL-2B with ACV</a:t>
            </a:r>
          </a:p>
        </p:txBody>
      </p:sp>
    </p:spTree>
    <p:extLst>
      <p:ext uri="{BB962C8B-B14F-4D97-AF65-F5344CB8AC3E}">
        <p14:creationId xmlns:p14="http://schemas.microsoft.com/office/powerpoint/2010/main" val="50917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0C05C-19BD-37E2-9FAF-4C56B0D4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C668-B46C-DE11-8F7D-9A539172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9D61-DAE3-A465-C8D8-2D65999E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E3AF3-F97C-F55F-BC16-55830B14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55" y="1158776"/>
            <a:ext cx="8007490" cy="2045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3F13B7-2456-ED92-A2DF-C745F82F307A}"/>
              </a:ext>
            </a:extLst>
          </p:cNvPr>
          <p:cNvSpPr txBox="1"/>
          <p:nvPr/>
        </p:nvSpPr>
        <p:spPr>
          <a:xfrm>
            <a:off x="762000" y="3362854"/>
            <a:ext cx="80804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only Plumbing Type that would reduce the rating from "Since" to "Prior" on its own is Galvanized.  Since rates are 10% lower than prior rates.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Construction Year (Greater Than or Equal to 1960 = Since)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Electrical Year Renovation (Less Than 20 Years from Effective Date = Since)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Heating Year Renovation (Less Than 20 Years from Effective Date = Since)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Roof Year Renovation (Less Than 20 Years from Effective Date = Since)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Plumbing Year Renovation (Less Than 20 Years from Effective Date = Since)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Plumbing Type (Galvanized = Prior)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8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Electrical Type (Fuses = Prior)</a:t>
            </a:r>
            <a:endParaRPr lang="en-US" sz="1600" b="1" dirty="0">
              <a:solidFill>
                <a:srgbClr val="8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8E1DE5-1008-9E40-CC8E-88692042BE0C}"/>
              </a:ext>
            </a:extLst>
          </p:cNvPr>
          <p:cNvSpPr/>
          <p:nvPr/>
        </p:nvSpPr>
        <p:spPr>
          <a:xfrm>
            <a:off x="834955" y="2819400"/>
            <a:ext cx="3965645" cy="384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1E178-532D-DDC0-2E1D-161FDDFEB450}"/>
              </a:ext>
            </a:extLst>
          </p:cNvPr>
          <p:cNvSpPr txBox="1"/>
          <p:nvPr/>
        </p:nvSpPr>
        <p:spPr>
          <a:xfrm>
            <a:off x="2971800" y="29141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8% credit</a:t>
            </a:r>
          </a:p>
        </p:txBody>
      </p:sp>
    </p:spTree>
    <p:extLst>
      <p:ext uri="{BB962C8B-B14F-4D97-AF65-F5344CB8AC3E}">
        <p14:creationId xmlns:p14="http://schemas.microsoft.com/office/powerpoint/2010/main" val="3993971432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DB885-9C71-DED8-1271-525AADA65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C3F9-9C23-3F80-7184-87C4B3FD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AFD1-E7C3-FD0E-01A8-98A45A28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E5CF5-EB32-6673-C629-3748912D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64244"/>
            <a:ext cx="7505700" cy="2638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28AD8-B50A-908D-07DA-B508BC8A023F}"/>
              </a:ext>
            </a:extLst>
          </p:cNvPr>
          <p:cNvSpPr txBox="1"/>
          <p:nvPr/>
        </p:nvSpPr>
        <p:spPr>
          <a:xfrm>
            <a:off x="3810000" y="156424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Rather than Increased Coverage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02632-FB7A-C91D-33F6-AAEF539545C4}"/>
              </a:ext>
            </a:extLst>
          </p:cNvPr>
          <p:cNvSpPr/>
          <p:nvPr/>
        </p:nvSpPr>
        <p:spPr>
          <a:xfrm>
            <a:off x="1143000" y="2667000"/>
            <a:ext cx="6781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0BF2A-2C38-FAF0-B97F-4A9DAF93C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37E2-7778-E7EF-5ACF-01B22008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FE9E-F613-A1DA-7BF2-B61CA78E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EAA36-A2AB-B163-929A-E6A8DC37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18" y="990600"/>
            <a:ext cx="3738563" cy="4809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146B8-24D9-0E83-EBA3-207F1498AADC}"/>
              </a:ext>
            </a:extLst>
          </p:cNvPr>
          <p:cNvSpPr txBox="1"/>
          <p:nvPr/>
        </p:nvSpPr>
        <p:spPr>
          <a:xfrm>
            <a:off x="1103709" y="3053772"/>
            <a:ext cx="1752601" cy="2585323"/>
          </a:xfrm>
          <a:prstGeom prst="rect">
            <a:avLst/>
          </a:prstGeom>
          <a:noFill/>
          <a:ln>
            <a:solidFill>
              <a:srgbClr val="0087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</a:t>
            </a:r>
          </a:p>
          <a:p>
            <a:r>
              <a:rPr lang="en-US" b="1" dirty="0">
                <a:solidFill>
                  <a:srgbClr val="FF0000"/>
                </a:solidFill>
              </a:rPr>
              <a:t>FL-72</a:t>
            </a:r>
          </a:p>
          <a:p>
            <a:r>
              <a:rPr lang="en-US" b="1" dirty="0">
                <a:solidFill>
                  <a:srgbClr val="FF0000"/>
                </a:solidFill>
              </a:rPr>
              <a:t>Back-up of Sewers and Drains</a:t>
            </a:r>
          </a:p>
          <a:p>
            <a:r>
              <a:rPr lang="en-US" b="1" dirty="0">
                <a:solidFill>
                  <a:srgbClr val="FF0000"/>
                </a:solidFill>
              </a:rPr>
              <a:t>$20,000 Max. replaces $5,000 in SMIC-FL-105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BBC1B-3221-1A31-8835-FC7E1AE93615}"/>
              </a:ext>
            </a:extLst>
          </p:cNvPr>
          <p:cNvSpPr/>
          <p:nvPr/>
        </p:nvSpPr>
        <p:spPr>
          <a:xfrm>
            <a:off x="3048000" y="5562599"/>
            <a:ext cx="3048000" cy="218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6C72-3434-CDD1-D6EE-51C7D022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368B-6D5C-7486-8950-53B4B13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Pricing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FA87-0C6D-2573-885C-53D06832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510F8F-6E04-B1F1-537D-F0A4D584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07" y="2095500"/>
            <a:ext cx="6893985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6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C41C-80E8-4B8D-C03C-81EDEA6D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7A18AE-AA71-0FC5-E72D-06744D5D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73" y="1371600"/>
            <a:ext cx="7987253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47474-DCE7-F655-72A0-CF29EF50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14C91-BA42-4A59-9D57-E3C11EAFE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DF7F0-DD3B-0223-0992-DECE0A0428E3}"/>
              </a:ext>
            </a:extLst>
          </p:cNvPr>
          <p:cNvSpPr/>
          <p:nvPr/>
        </p:nvSpPr>
        <p:spPr>
          <a:xfrm>
            <a:off x="7391400" y="2362200"/>
            <a:ext cx="762000" cy="330811"/>
          </a:xfrm>
          <a:prstGeom prst="rect">
            <a:avLst/>
          </a:prstGeom>
          <a:noFill/>
          <a:ln w="38100">
            <a:solidFill>
              <a:srgbClr val="008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38CF4-E7EF-0295-04F0-22AFED8320B2}"/>
              </a:ext>
            </a:extLst>
          </p:cNvPr>
          <p:cNvSpPr/>
          <p:nvPr/>
        </p:nvSpPr>
        <p:spPr>
          <a:xfrm>
            <a:off x="868548" y="2989811"/>
            <a:ext cx="244104" cy="304800"/>
          </a:xfrm>
          <a:prstGeom prst="rect">
            <a:avLst/>
          </a:prstGeom>
          <a:noFill/>
          <a:ln w="28575"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Let’s Get Started!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553200" cy="3238500"/>
          </a:xfrm>
        </p:spPr>
        <p:txBody>
          <a:bodyPr/>
          <a:lstStyle/>
          <a:p>
            <a:pPr marL="0" indent="0"/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rgbClr val="00877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A97C9-4600-AD42-6895-92784BA6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" y="1506509"/>
            <a:ext cx="7998489" cy="340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91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4D1AB-7E4C-7097-BE8D-C6F7A486F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FB5F-859E-A769-94BC-14D89F25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Application Mode-UW Questions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745BB-85D7-3691-39E3-6E1BA16D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77250FF-D408-F792-8D55-5C56A378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848600" cy="4780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0470B8-2270-7B10-6D2B-D179E85588B7}"/>
              </a:ext>
            </a:extLst>
          </p:cNvPr>
          <p:cNvSpPr/>
          <p:nvPr/>
        </p:nvSpPr>
        <p:spPr>
          <a:xfrm>
            <a:off x="5181600" y="1371600"/>
            <a:ext cx="1219200" cy="3048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8AD51-E7A5-728A-992B-5B534144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DE5DD5-A8BA-68D1-D1AA-5BD9454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73" y="1409568"/>
            <a:ext cx="7987253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CCB384-BDF6-19A2-4E1D-C91C0981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730C0-26C1-36DB-F836-552C1B50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A0D2C-DB56-CAD0-668F-C6C5BE59176F}"/>
              </a:ext>
            </a:extLst>
          </p:cNvPr>
          <p:cNvSpPr/>
          <p:nvPr/>
        </p:nvSpPr>
        <p:spPr>
          <a:xfrm>
            <a:off x="7391400" y="2362200"/>
            <a:ext cx="762000" cy="330811"/>
          </a:xfrm>
          <a:prstGeom prst="rect">
            <a:avLst/>
          </a:prstGeom>
          <a:noFill/>
          <a:ln w="38100">
            <a:solidFill>
              <a:srgbClr val="008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6D5BBC-D979-904E-DA29-589209D76B97}"/>
              </a:ext>
            </a:extLst>
          </p:cNvPr>
          <p:cNvSpPr/>
          <p:nvPr/>
        </p:nvSpPr>
        <p:spPr>
          <a:xfrm>
            <a:off x="883668" y="3250936"/>
            <a:ext cx="244104" cy="304800"/>
          </a:xfrm>
          <a:prstGeom prst="rect">
            <a:avLst/>
          </a:prstGeom>
          <a:noFill/>
          <a:ln w="28575"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32552-854A-1746-511C-5B653F03EBE3}"/>
              </a:ext>
            </a:extLst>
          </p:cNvPr>
          <p:cNvSpPr txBox="1"/>
          <p:nvPr/>
        </p:nvSpPr>
        <p:spPr>
          <a:xfrm>
            <a:off x="2057399" y="3250936"/>
            <a:ext cx="6813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Send email to insured for signature, keep signed copy at the agency</a:t>
            </a:r>
          </a:p>
        </p:txBody>
      </p:sp>
    </p:spTree>
    <p:extLst>
      <p:ext uri="{BB962C8B-B14F-4D97-AF65-F5344CB8AC3E}">
        <p14:creationId xmlns:p14="http://schemas.microsoft.com/office/powerpoint/2010/main" val="25879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86D6-A228-4952-7FB8-2FFFF690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99BB-F3CF-0DB6-1820-0C0218F8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3859-CE13-E9A1-BAB4-60C35D88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62ED7-7BE7-5DDB-D081-09F23A1A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97" y="950457"/>
            <a:ext cx="6465903" cy="464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4E02F3-7B5A-4BE6-7BFE-BDB5A3C2235A}"/>
              </a:ext>
            </a:extLst>
          </p:cNvPr>
          <p:cNvSpPr/>
          <p:nvPr/>
        </p:nvSpPr>
        <p:spPr>
          <a:xfrm>
            <a:off x="3505200" y="5334000"/>
            <a:ext cx="685800" cy="264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6539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CFF6-6CB6-436B-9411-C2B98A40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843C-B324-1035-E9F6-4005315E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9557-8E22-199E-DCFC-101FD0AC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Word&#10;&#10;Description automatically generated">
            <a:extLst>
              <a:ext uri="{FF2B5EF4-FFF2-40B4-BE49-F238E27FC236}">
                <a16:creationId xmlns:a16="http://schemas.microsoft.com/office/drawing/2014/main" id="{E7BAFAB8-FF42-62BB-0AC1-66C97017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953000" cy="1662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5F56BE-627C-F4ED-3E12-FCDDBB7B00F4}"/>
              </a:ext>
            </a:extLst>
          </p:cNvPr>
          <p:cNvSpPr/>
          <p:nvPr/>
        </p:nvSpPr>
        <p:spPr>
          <a:xfrm>
            <a:off x="2222756" y="1250156"/>
            <a:ext cx="914400" cy="381000"/>
          </a:xfrm>
          <a:prstGeom prst="rect">
            <a:avLst/>
          </a:prstGeom>
          <a:noFill/>
          <a:ln w="31750"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FAFB0820-785C-91AB-91FA-5A2FFC8D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31" y="2784739"/>
            <a:ext cx="5234938" cy="2240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A1952-3CA5-8595-183D-5582811E8356}"/>
              </a:ext>
            </a:extLst>
          </p:cNvPr>
          <p:cNvSpPr txBox="1"/>
          <p:nvPr/>
        </p:nvSpPr>
        <p:spPr>
          <a:xfrm>
            <a:off x="2914650" y="5157275"/>
            <a:ext cx="331470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Required to submit application</a:t>
            </a:r>
          </a:p>
        </p:txBody>
      </p:sp>
    </p:spTree>
    <p:extLst>
      <p:ext uri="{BB962C8B-B14F-4D97-AF65-F5344CB8AC3E}">
        <p14:creationId xmlns:p14="http://schemas.microsoft.com/office/powerpoint/2010/main" val="428584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BE48F-0E68-7CD2-BA6F-E30EFB393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D25-0415-5A6A-0AA9-E1229166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DB240-44A0-B256-0AD9-3C4427BC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516CF-FB2A-1B4C-9C42-CA6C32BD8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981075"/>
            <a:ext cx="4267200" cy="3828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757BC-CE05-89F9-3471-97E8FB0F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18" y="4809091"/>
            <a:ext cx="5414963" cy="942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1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7D66C-1357-0052-E3FB-A203FE74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602C-666D-A7FD-D791-E7BAB111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Submit Referral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1789-0108-64ED-A934-A94972C3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71C2C-54FF-E89D-651D-BD48C68A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28700"/>
            <a:ext cx="6743700" cy="4314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6FB71D-A782-53DE-AC6A-B78FDFD04F30}"/>
              </a:ext>
            </a:extLst>
          </p:cNvPr>
          <p:cNvSpPr/>
          <p:nvPr/>
        </p:nvSpPr>
        <p:spPr>
          <a:xfrm>
            <a:off x="7162800" y="14478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59E4-9EC7-4B67-DCEA-CC16DE7C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8D81-EC51-4BA3-7562-3273D51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ED23-9C5E-82C9-018F-EF30966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55E4-2EB3-384D-B95F-D3F7B42EFFE1}"/>
              </a:ext>
            </a:extLst>
          </p:cNvPr>
          <p:cNvSpPr txBox="1"/>
          <p:nvPr/>
        </p:nvSpPr>
        <p:spPr>
          <a:xfrm>
            <a:off x="990600" y="1000125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underwriting@securitymutual.com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Wendy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5552 </a:t>
            </a:r>
            <a:r>
              <a:rPr lang="en-US" sz="2400" b="1" dirty="0">
                <a:hlinkClick r:id="rId3"/>
              </a:rPr>
              <a:t>wflansburg@securitymutual.com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Karen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5475 </a:t>
            </a:r>
            <a:r>
              <a:rPr lang="en-US" sz="2400" b="1" dirty="0">
                <a:hlinkClick r:id="rId4"/>
              </a:rPr>
              <a:t>ktaber@securitymutual.com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MaryEllen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5268 </a:t>
            </a:r>
            <a:r>
              <a:rPr lang="en-US" sz="2400" b="1" dirty="0">
                <a:hlinkClick r:id="rId5"/>
              </a:rPr>
              <a:t>mbrown@securitymutual.com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Ronnie </a:t>
            </a:r>
            <a:r>
              <a:rPr lang="en-US" sz="2400" b="1" dirty="0" err="1">
                <a:solidFill>
                  <a:srgbClr val="FF5050"/>
                </a:solidFill>
              </a:rPr>
              <a:t>ext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5458 </a:t>
            </a:r>
            <a:r>
              <a:rPr lang="en-US" sz="2400" b="1" dirty="0">
                <a:hlinkClick r:id="rId6"/>
              </a:rPr>
              <a:t>rwade@securitymutual.com</a:t>
            </a:r>
            <a:r>
              <a:rPr lang="en-US" sz="2400" b="1" dirty="0"/>
              <a:t>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Send us a teams or zoom invite and share your screen – let’s do this!</a:t>
            </a:r>
          </a:p>
        </p:txBody>
      </p:sp>
    </p:spTree>
    <p:extLst>
      <p:ext uri="{BB962C8B-B14F-4D97-AF65-F5344CB8AC3E}">
        <p14:creationId xmlns:p14="http://schemas.microsoft.com/office/powerpoint/2010/main" val="408938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3D03-142C-E039-52F1-43C4A887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8772"/>
                </a:solidFill>
              </a:rPr>
              <a:t>Finys</a:t>
            </a:r>
            <a:r>
              <a:rPr lang="en-US" dirty="0">
                <a:solidFill>
                  <a:srgbClr val="008772"/>
                </a:solidFill>
              </a:rPr>
              <a:t> Suite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A28B-5B83-058A-6768-13C05B36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66576-EF83-88A0-EB7C-411800F8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43" y="1370767"/>
            <a:ext cx="5641914" cy="411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127AB-F566-A533-B52D-C1B605B27DC9}"/>
              </a:ext>
            </a:extLst>
          </p:cNvPr>
          <p:cNvSpPr/>
          <p:nvPr/>
        </p:nvSpPr>
        <p:spPr>
          <a:xfrm>
            <a:off x="2819400" y="4419600"/>
            <a:ext cx="1905000" cy="1067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8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07B1-8D4D-419F-E1FE-13F2A299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Log Into </a:t>
            </a:r>
            <a:r>
              <a:rPr lang="en-US" dirty="0" err="1">
                <a:solidFill>
                  <a:srgbClr val="008772"/>
                </a:solidFill>
              </a:rPr>
              <a:t>Finys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FEE5-9374-DB1B-F75D-442413DE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D8523-B491-F250-6B3E-3A0D63F3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1" y="1264386"/>
            <a:ext cx="6662737" cy="3146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EA5F0C-4C92-7C05-0FA6-7597DC7C2CFA}"/>
              </a:ext>
            </a:extLst>
          </p:cNvPr>
          <p:cNvSpPr txBox="1"/>
          <p:nvPr/>
        </p:nvSpPr>
        <p:spPr>
          <a:xfrm>
            <a:off x="1240631" y="4684666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Need Help? </a:t>
            </a:r>
          </a:p>
          <a:p>
            <a:pPr algn="ctr"/>
            <a:r>
              <a:rPr lang="en-US" dirty="0">
                <a:hlinkClick r:id="rId3"/>
              </a:rPr>
              <a:t>password@securitymutual.com</a:t>
            </a:r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call your Territory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2AED-2F83-6E99-F04E-CC1082B8108D}"/>
              </a:ext>
            </a:extLst>
          </p:cNvPr>
          <p:cNvSpPr txBox="1"/>
          <p:nvPr/>
        </p:nvSpPr>
        <p:spPr>
          <a:xfrm>
            <a:off x="2331720" y="1358674"/>
            <a:ext cx="6324600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Disclaimer! UAT screens may be different from screens agents see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52ADA-3194-8CBF-F6C8-8214AB7B6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BA95-6FAA-3222-A113-59922332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Start a Quote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AEBE-C9AE-CA8F-2FE2-D5B39199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5D300-31F5-C5E9-318E-86091E6A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17" y="1286106"/>
            <a:ext cx="3744110" cy="4602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758B5-3987-7967-E5DB-48774CE3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66" y="1286106"/>
            <a:ext cx="3744111" cy="2981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2200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7F42-973A-92D5-4E06-565A3D71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D960AC-D8CF-0AA9-6FCE-F5897A57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959678" cy="541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0453-F741-50D6-F155-687D4A72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74BDD-226A-DF75-7A44-556A58A0CABA}"/>
              </a:ext>
            </a:extLst>
          </p:cNvPr>
          <p:cNvSpPr/>
          <p:nvPr/>
        </p:nvSpPr>
        <p:spPr>
          <a:xfrm>
            <a:off x="914400" y="304800"/>
            <a:ext cx="3124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0CD96-8FCE-4CC8-745F-36D553A87B06}"/>
              </a:ext>
            </a:extLst>
          </p:cNvPr>
          <p:cNvSpPr/>
          <p:nvPr/>
        </p:nvSpPr>
        <p:spPr>
          <a:xfrm>
            <a:off x="5791200" y="457200"/>
            <a:ext cx="28956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9780-25D9-A3F7-61B5-092ABF05765B}"/>
              </a:ext>
            </a:extLst>
          </p:cNvPr>
          <p:cNvSpPr txBox="1"/>
          <p:nvPr/>
        </p:nvSpPr>
        <p:spPr>
          <a:xfrm>
            <a:off x="1295400" y="8059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Tab Navigation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A99A4-390D-821F-6E75-FCFF52DFB314}"/>
              </a:ext>
            </a:extLst>
          </p:cNvPr>
          <p:cNvSpPr txBox="1"/>
          <p:nvPr/>
        </p:nvSpPr>
        <p:spPr>
          <a:xfrm>
            <a:off x="6567417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Page Actions</a:t>
            </a:r>
          </a:p>
        </p:txBody>
      </p:sp>
    </p:spTree>
    <p:extLst>
      <p:ext uri="{BB962C8B-B14F-4D97-AF65-F5344CB8AC3E}">
        <p14:creationId xmlns:p14="http://schemas.microsoft.com/office/powerpoint/2010/main" val="52328199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2208-6C74-1505-B5F3-9B0B0DF02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696E-80E1-AF19-1167-A33B741E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Tab Navigation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828B-4E19-1F7E-60B8-DD65B14E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9BB79-0148-39DB-87F5-78E5897BD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35648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D9040-292B-3798-3111-7407481CC576}"/>
              </a:ext>
            </a:extLst>
          </p:cNvPr>
          <p:cNvSpPr txBox="1"/>
          <p:nvPr/>
        </p:nvSpPr>
        <p:spPr>
          <a:xfrm>
            <a:off x="990600" y="2438400"/>
            <a:ext cx="7620000" cy="296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877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 Checkmark: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more work is required for that screen 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Dollar Sign: 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screen is missing required information, or a rule is preventing rating or application submission.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Orange Silhouette: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Underwriter Referral is triggered by a rule that is related to that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2C5B-A029-1B05-01CD-83A6C66D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084-CCE9-B1E1-D9C7-E9BE9FE3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Page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9F37-CAD5-8B99-E1D6-6A272E46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AD2C4-9AEE-E7CB-5D11-170447788BE5}"/>
              </a:ext>
            </a:extLst>
          </p:cNvPr>
          <p:cNvSpPr txBox="1"/>
          <p:nvPr/>
        </p:nvSpPr>
        <p:spPr>
          <a:xfrm>
            <a:off x="1066800" y="2582763"/>
            <a:ext cx="7620000" cy="3270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Drop Down Menu: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from Quick Quote to Application Mode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 Icon: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 and Add Tasks and Notes for the Quote/Application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Paperclip: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 and Attach Documents to the Quote/Application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Save and Close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Previous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moves to the prior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Cancel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undoes your work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takes you forward one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85F66E-3D87-BA1D-ECBA-1DEEE848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005175"/>
            <a:ext cx="7924800" cy="1383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5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2603</TotalTime>
  <Words>669</Words>
  <Application>Microsoft Office PowerPoint</Application>
  <PresentationFormat>On-screen Show (4:3)</PresentationFormat>
  <Paragraphs>110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Arial</vt:lpstr>
      <vt:lpstr>Calibri</vt:lpstr>
      <vt:lpstr>Impact</vt:lpstr>
      <vt:lpstr>Symbol</vt:lpstr>
      <vt:lpstr>Times New Roman</vt:lpstr>
      <vt:lpstr>Default Design</vt:lpstr>
      <vt:lpstr>Landlord  Package  Launch</vt:lpstr>
      <vt:lpstr>Quotes Applications</vt:lpstr>
      <vt:lpstr>Let’s Get Started!</vt:lpstr>
      <vt:lpstr>Finys Suite</vt:lpstr>
      <vt:lpstr>Log Into Finys</vt:lpstr>
      <vt:lpstr>Start a Quote</vt:lpstr>
      <vt:lpstr>PowerPoint Presentation</vt:lpstr>
      <vt:lpstr>Tab Navigation</vt:lpstr>
      <vt:lpstr>Page Actions</vt:lpstr>
      <vt:lpstr>Task to Underwriting</vt:lpstr>
      <vt:lpstr>Tasks to and from Underwriters</vt:lpstr>
      <vt:lpstr>Fields</vt:lpstr>
      <vt:lpstr>Endorsements</vt:lpstr>
      <vt:lpstr>Let’s Quote! Insured Tab</vt:lpstr>
      <vt:lpstr>Insured Tab</vt:lpstr>
      <vt:lpstr>Policy Tab</vt:lpstr>
      <vt:lpstr>Location Tab</vt:lpstr>
      <vt:lpstr>Location Tab</vt:lpstr>
      <vt:lpstr>Location Tab</vt:lpstr>
      <vt:lpstr>Location Tab</vt:lpstr>
      <vt:lpstr>Dwelling Tab</vt:lpstr>
      <vt:lpstr>Valuations</vt:lpstr>
      <vt:lpstr>RC Disclaimer</vt:lpstr>
      <vt:lpstr>Dwelling Tab</vt:lpstr>
      <vt:lpstr>Dwelling Tab</vt:lpstr>
      <vt:lpstr>Dwelling Tab</vt:lpstr>
      <vt:lpstr>Dwelling Tab</vt:lpstr>
      <vt:lpstr>Pricing</vt:lpstr>
      <vt:lpstr>Reports</vt:lpstr>
      <vt:lpstr>Application Mode-UW Questions </vt:lpstr>
      <vt:lpstr>Reports</vt:lpstr>
      <vt:lpstr>Payment</vt:lpstr>
      <vt:lpstr>Payment</vt:lpstr>
      <vt:lpstr>Payment</vt:lpstr>
      <vt:lpstr>Submit Referral</vt:lpstr>
      <vt:lpstr>Questions?</vt:lpstr>
    </vt:vector>
  </TitlesOfParts>
  <Company>Security Mutual Insurance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R Ruane</dc:creator>
  <cp:lastModifiedBy>Ronnie Wade</cp:lastModifiedBy>
  <cp:revision>178</cp:revision>
  <cp:lastPrinted>2024-02-09T19:32:21Z</cp:lastPrinted>
  <dcterms:created xsi:type="dcterms:W3CDTF">2007-11-29T20:25:01Z</dcterms:created>
  <dcterms:modified xsi:type="dcterms:W3CDTF">2025-01-29T14:57:35Z</dcterms:modified>
</cp:coreProperties>
</file>