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33" r:id="rId2"/>
    <p:sldId id="348" r:id="rId3"/>
    <p:sldId id="379" r:id="rId4"/>
    <p:sldId id="392" r:id="rId5"/>
    <p:sldId id="349" r:id="rId6"/>
    <p:sldId id="350" r:id="rId7"/>
    <p:sldId id="351" r:id="rId8"/>
    <p:sldId id="352" r:id="rId9"/>
    <p:sldId id="353" r:id="rId10"/>
    <p:sldId id="354" r:id="rId11"/>
    <p:sldId id="382" r:id="rId12"/>
    <p:sldId id="383" r:id="rId13"/>
    <p:sldId id="384" r:id="rId14"/>
    <p:sldId id="385" r:id="rId15"/>
    <p:sldId id="357" r:id="rId16"/>
    <p:sldId id="356" r:id="rId17"/>
    <p:sldId id="358" r:id="rId18"/>
    <p:sldId id="389" r:id="rId19"/>
    <p:sldId id="399" r:id="rId20"/>
    <p:sldId id="400" r:id="rId21"/>
    <p:sldId id="401" r:id="rId22"/>
    <p:sldId id="360" r:id="rId23"/>
    <p:sldId id="361" r:id="rId24"/>
    <p:sldId id="391" r:id="rId25"/>
    <p:sldId id="362" r:id="rId26"/>
    <p:sldId id="378" r:id="rId27"/>
    <p:sldId id="402" r:id="rId28"/>
    <p:sldId id="403" r:id="rId29"/>
    <p:sldId id="404" r:id="rId30"/>
    <p:sldId id="381" r:id="rId31"/>
    <p:sldId id="395" r:id="rId32"/>
    <p:sldId id="364" r:id="rId33"/>
    <p:sldId id="365" r:id="rId34"/>
    <p:sldId id="405" r:id="rId35"/>
    <p:sldId id="367" r:id="rId36"/>
    <p:sldId id="396" r:id="rId37"/>
    <p:sldId id="406" r:id="rId38"/>
    <p:sldId id="374" r:id="rId39"/>
    <p:sldId id="386" r:id="rId40"/>
    <p:sldId id="388" r:id="rId41"/>
    <p:sldId id="375" r:id="rId4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08772"/>
    <a:srgbClr val="FF6600"/>
    <a:srgbClr val="8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261" autoAdjust="0"/>
  </p:normalViewPr>
  <p:slideViewPr>
    <p:cSldViewPr>
      <p:cViewPr varScale="1">
        <p:scale>
          <a:sx n="96" d="100"/>
          <a:sy n="96" d="100"/>
        </p:scale>
        <p:origin x="195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>
              <a:defRPr sz="1200"/>
            </a:lvl1pPr>
          </a:lstStyle>
          <a:p>
            <a:fld id="{7A8C61C9-B904-4812-8B85-F023023D017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r">
              <a:defRPr sz="1200"/>
            </a:lvl1pPr>
          </a:lstStyle>
          <a:p>
            <a:fld id="{118D2410-7B34-466E-91E5-DA9669F0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5" y="0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>
              <a:defRPr sz="1200"/>
            </a:lvl1pPr>
          </a:lstStyle>
          <a:p>
            <a:fld id="{24A66F56-C944-49CC-A5D1-CBC61A76FBB9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1" tIns="45805" rIns="91611" bIns="45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1611" tIns="45805" rIns="91611" bIns="458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79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5" y="8772379"/>
            <a:ext cx="3012328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r">
              <a:defRPr sz="1200"/>
            </a:lvl1pPr>
          </a:lstStyle>
          <a:p>
            <a:fld id="{5A9163D4-5777-4089-A78A-EFC641AC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63D4-5777-4089-A78A-EFC641AC4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6E5F-8421-F31E-1E49-74CA67F4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5DE-722B-00E1-61F7-0E06DE4C7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6BF2F-F822-4C13-C1CB-9BAB447C9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B387-A8C1-C7E7-90E8-7E5F49C14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63D4-5777-4089-A78A-EFC641AC4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EEA9-CCA3-407A-AA42-7832F910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0F5C04-CBC7-5326-14BE-52D4BC59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2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CF87-813E-4B3C-9559-068967BA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FBF2-CDFA-4031-8354-83A6F117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F001-D77C-483D-A4BB-47E23FA5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1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219200"/>
            <a:ext cx="3771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543300"/>
            <a:ext cx="3771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0FF2-750E-40AE-9ADA-62B1F1A3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DAED-CF90-4334-9884-22FAB7D1D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82F3-9248-45BE-9AE0-A6F4E29FA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5505-5909-4358-AFF5-CBC5FDAE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F3A8D-7299-4BD9-B703-875D2639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580F-1082-450B-BBE5-D4012581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EB7D-D467-48FF-AEEE-58D7759A1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756F-9425-449E-9B7E-1CC370B2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EB09-A480-4142-B40F-D9D1B56E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The Many Values of a Home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8897" y="7292466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609600" y="228600"/>
            <a:ext cx="0" cy="5524500"/>
          </a:xfrm>
          <a:prstGeom prst="line">
            <a:avLst/>
          </a:prstGeom>
          <a:noFill/>
          <a:ln w="38100">
            <a:solidFill>
              <a:srgbClr val="0087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3912092" y="5943600"/>
            <a:ext cx="4800601" cy="0"/>
          </a:xfrm>
          <a:prstGeom prst="line">
            <a:avLst/>
          </a:prstGeom>
          <a:noFill/>
          <a:ln w="28575">
            <a:solidFill>
              <a:srgbClr val="00877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1103B25-B3DD-6299-1B15-2831573C1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3100"/>
            <a:ext cx="3514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E2C9A3-679F-A824-7B60-211FE6331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86907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5636D410-4E85-FEA2-DA8B-9E50AB5205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6907"/>
            <a:ext cx="153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E3E4CBD3-5BF4-4341-2A28-64DBDBB79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66060"/>
            <a:ext cx="1066800" cy="3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taber@securitymutual.com" TargetMode="External"/><Relationship Id="rId2" Type="http://schemas.openxmlformats.org/officeDocument/2006/relationships/hyperlink" Target="mailto:underwriting@securitymutua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wade@securitymutual.com" TargetMode="External"/><Relationship Id="rId5" Type="http://schemas.openxmlformats.org/officeDocument/2006/relationships/hyperlink" Target="mailto:mbrown@securitymutual.com" TargetMode="External"/><Relationship Id="rId4" Type="http://schemas.openxmlformats.org/officeDocument/2006/relationships/hyperlink" Target="mailto:wflansburg@securitymutual.co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ssword@securitymutua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5029200"/>
          </a:xfrm>
        </p:spPr>
        <p:txBody>
          <a:bodyPr/>
          <a:lstStyle/>
          <a:p>
            <a:r>
              <a:rPr lang="en-US" sz="8000" dirty="0">
                <a:solidFill>
                  <a:srgbClr val="008772"/>
                </a:solidFill>
              </a:rPr>
              <a:t>Writing Dwelling Fire Policies with FINYS</a:t>
            </a:r>
          </a:p>
        </p:txBody>
      </p:sp>
    </p:spTree>
    <p:extLst>
      <p:ext uri="{BB962C8B-B14F-4D97-AF65-F5344CB8AC3E}">
        <p14:creationId xmlns:p14="http://schemas.microsoft.com/office/powerpoint/2010/main" val="86790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2C5B-A029-1B05-01CD-83A6C66D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084-CCE9-B1E1-D9C7-E9BE9FE3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Page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9F37-CAD5-8B99-E1D6-6A272E46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AD2C4-9AEE-E7CB-5D11-170447788BE5}"/>
              </a:ext>
            </a:extLst>
          </p:cNvPr>
          <p:cNvSpPr txBox="1"/>
          <p:nvPr/>
        </p:nvSpPr>
        <p:spPr>
          <a:xfrm>
            <a:off x="990600" y="2590800"/>
            <a:ext cx="7620000" cy="317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Drop Down Menu: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from Quick Quote Mode to Application Mode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 and Attach Documents to the Quote/Application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Diary: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 and Add Tasks and Notes for the Quote/Application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Previous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moves to the prior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Delete Quote: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undoes your work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Save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takes you forward one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BD7D1-9B4C-D9E9-3AB7-F9C6D250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95" y="1319225"/>
            <a:ext cx="7976009" cy="873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5237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AF590-98A3-9B14-7808-173D4C35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A84F-C770-1E80-48B4-0B04289B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Task and Note to Underwriting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681F-C352-DB89-BBD4-11D1EBAD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5E8E-0AAB-6B0E-0C81-5A4D9379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06" y="1219200"/>
            <a:ext cx="7178188" cy="4197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A049A-48D4-60D5-12B9-B16D7DFD4783}"/>
              </a:ext>
            </a:extLst>
          </p:cNvPr>
          <p:cNvSpPr/>
          <p:nvPr/>
        </p:nvSpPr>
        <p:spPr>
          <a:xfrm>
            <a:off x="6705600" y="1447800"/>
            <a:ext cx="609600" cy="5334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62C17A-2645-3051-6E24-F08134B70051}"/>
              </a:ext>
            </a:extLst>
          </p:cNvPr>
          <p:cNvSpPr/>
          <p:nvPr/>
        </p:nvSpPr>
        <p:spPr>
          <a:xfrm>
            <a:off x="2209800" y="2438400"/>
            <a:ext cx="609600" cy="4279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A2B0-5845-A596-50B4-36E9755D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2D1A-C42D-FB90-FD8A-C230A254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008772"/>
                </a:solidFill>
              </a:rPr>
            </a:br>
            <a:r>
              <a:rPr lang="en-US" dirty="0">
                <a:solidFill>
                  <a:srgbClr val="008772"/>
                </a:solidFill>
              </a:rPr>
              <a:t>Task and Note </a:t>
            </a:r>
            <a:br>
              <a:rPr lang="en-US" dirty="0">
                <a:solidFill>
                  <a:srgbClr val="00877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4F0E-6589-F121-1301-3DB36DBE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73DA0-2B10-B13C-79C6-7D9C8C2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848600" cy="1847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DE417-D1A5-1119-9FE0-0E431169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27" y="2382723"/>
            <a:ext cx="3702773" cy="3408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1FAF4-A49D-936D-B5E1-5928B8CF8B3A}"/>
              </a:ext>
            </a:extLst>
          </p:cNvPr>
          <p:cNvSpPr txBox="1"/>
          <p:nvPr/>
        </p:nvSpPr>
        <p:spPr>
          <a:xfrm>
            <a:off x="5355537" y="3138197"/>
            <a:ext cx="3559863" cy="2616101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Use the Diary Button to send tasks and notes to underwriters.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Check your dashboard for tasks from underwriters.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SCROLL DOWN DAILY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50EE610-6998-5063-3B62-39CBAE614198}"/>
              </a:ext>
            </a:extLst>
          </p:cNvPr>
          <p:cNvSpPr/>
          <p:nvPr/>
        </p:nvSpPr>
        <p:spPr>
          <a:xfrm rot="10800000">
            <a:off x="4358406" y="527141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BD366-1112-15C2-8D42-3F04AC97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16F5-B9B2-062D-E7E7-76CEEB38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Document Button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6B6E-9918-40F4-4D3B-12F6D7C82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88A28-B98E-5715-D795-C3A60F2B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4716"/>
            <a:ext cx="7615607" cy="4194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66716-FFA0-B5A1-8CD0-D59AB7FF08A9}"/>
              </a:ext>
            </a:extLst>
          </p:cNvPr>
          <p:cNvSpPr/>
          <p:nvPr/>
        </p:nvSpPr>
        <p:spPr>
          <a:xfrm>
            <a:off x="6705600" y="1398761"/>
            <a:ext cx="609600" cy="5334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F1E3-41F5-68E8-8956-F06FCCDF0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F7BD-23A2-14DA-7ECC-3F62CA34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Document Button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D91D-F05C-46E6-923F-E7B7EF11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05C2C-BF8C-3EB5-19BE-E4D4E92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4444"/>
            <a:ext cx="7583342" cy="3985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E857D-4D74-352B-A31D-115FF3A0F221}"/>
              </a:ext>
            </a:extLst>
          </p:cNvPr>
          <p:cNvSpPr txBox="1"/>
          <p:nvPr/>
        </p:nvSpPr>
        <p:spPr>
          <a:xfrm>
            <a:off x="2590800" y="4038600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Billing, Billing, EFT, for autopay form</a:t>
            </a:r>
          </a:p>
          <a:p>
            <a:r>
              <a:rPr lang="en-US" b="1" dirty="0">
                <a:solidFill>
                  <a:srgbClr val="FF0000"/>
                </a:solidFill>
              </a:rPr>
              <a:t>Underwriting, Underwriting, Picture/Report,</a:t>
            </a:r>
          </a:p>
          <a:p>
            <a:r>
              <a:rPr lang="en-US" b="1" dirty="0">
                <a:solidFill>
                  <a:srgbClr val="FF0000"/>
                </a:solidFill>
              </a:rPr>
              <a:t> for estimator, photos…</a:t>
            </a:r>
          </a:p>
        </p:txBody>
      </p:sp>
    </p:spTree>
    <p:extLst>
      <p:ext uri="{BB962C8B-B14F-4D97-AF65-F5344CB8AC3E}">
        <p14:creationId xmlns:p14="http://schemas.microsoft.com/office/powerpoint/2010/main" val="35229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CD82-3A75-3DF3-9DBA-951CE3AE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8F46-4522-1194-9228-7B7D1FDB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FDB3-1663-DFC5-C44D-B53D151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0A04C-2265-20F3-C66B-39D51E610717}"/>
              </a:ext>
            </a:extLst>
          </p:cNvPr>
          <p:cNvSpPr txBox="1"/>
          <p:nvPr/>
        </p:nvSpPr>
        <p:spPr>
          <a:xfrm>
            <a:off x="990600" y="2971800"/>
            <a:ext cx="7235337" cy="10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Fields in Yellow are required to proceed through the screen.</a:t>
            </a:r>
            <a:r>
              <a:rPr lang="en-US" sz="1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or not a field is required may be dependent on whether the mode is Quote or Application.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62A60CE-ED06-2C7E-56D6-15BA0379A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72" y="990600"/>
            <a:ext cx="7696199" cy="157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6A0C7-3908-C6E1-AFC1-0936E6A9572B}"/>
              </a:ext>
            </a:extLst>
          </p:cNvPr>
          <p:cNvSpPr txBox="1"/>
          <p:nvPr/>
        </p:nvSpPr>
        <p:spPr>
          <a:xfrm>
            <a:off x="990600" y="4212137"/>
            <a:ext cx="7010400" cy="674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Required fields that are not filled will have a red border if you attempt to navigate from the page.</a:t>
            </a:r>
          </a:p>
        </p:txBody>
      </p:sp>
    </p:spTree>
    <p:extLst>
      <p:ext uri="{BB962C8B-B14F-4D97-AF65-F5344CB8AC3E}">
        <p14:creationId xmlns:p14="http://schemas.microsoft.com/office/powerpoint/2010/main" val="206758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14F9C-2088-F5C5-C30D-9BF8AB91B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4CBD94-1BA7-78DC-3ACE-CBB3728C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7" y="965669"/>
            <a:ext cx="7639289" cy="4850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18555-C7F8-F066-9D35-CF5608E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8A18-D3A6-A05D-5A7E-5E1D9E2B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9FC83-AFCE-CDBB-B681-01D8A23F2EF5}"/>
              </a:ext>
            </a:extLst>
          </p:cNvPr>
          <p:cNvSpPr/>
          <p:nvPr/>
        </p:nvSpPr>
        <p:spPr>
          <a:xfrm>
            <a:off x="6172200" y="1207258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53B0E-F9AC-DD52-F9A2-9CC1A6D1185E}"/>
              </a:ext>
            </a:extLst>
          </p:cNvPr>
          <p:cNvSpPr/>
          <p:nvPr/>
        </p:nvSpPr>
        <p:spPr>
          <a:xfrm>
            <a:off x="731614" y="8763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4B695-A746-D148-2173-E6F7D85F2DBD}"/>
              </a:ext>
            </a:extLst>
          </p:cNvPr>
          <p:cNvSpPr/>
          <p:nvPr/>
        </p:nvSpPr>
        <p:spPr>
          <a:xfrm>
            <a:off x="729459" y="2491866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79D8DC-11FA-8478-D8A5-3E476AA6207A}"/>
              </a:ext>
            </a:extLst>
          </p:cNvPr>
          <p:cNvSpPr/>
          <p:nvPr/>
        </p:nvSpPr>
        <p:spPr>
          <a:xfrm>
            <a:off x="911968" y="3754931"/>
            <a:ext cx="157264" cy="193761"/>
          </a:xfrm>
          <a:prstGeom prst="ellipse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250169B-F037-1090-7495-6F5D17C84C87}"/>
              </a:ext>
            </a:extLst>
          </p:cNvPr>
          <p:cNvSpPr/>
          <p:nvPr/>
        </p:nvSpPr>
        <p:spPr>
          <a:xfrm>
            <a:off x="2064616" y="2770161"/>
            <a:ext cx="762000" cy="381000"/>
          </a:xfrm>
          <a:prstGeom prst="leftArrow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99B4D6-5E26-EDA0-0B5B-F2F83DA87E29}"/>
              </a:ext>
            </a:extLst>
          </p:cNvPr>
          <p:cNvSpPr/>
          <p:nvPr/>
        </p:nvSpPr>
        <p:spPr>
          <a:xfrm>
            <a:off x="7086600" y="1954036"/>
            <a:ext cx="749808" cy="434633"/>
          </a:xfrm>
          <a:prstGeom prst="rightArrow">
            <a:avLst/>
          </a:prstGeom>
          <a:solidFill>
            <a:srgbClr val="008772"/>
          </a:solidFill>
          <a:ln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73EC4B-AC87-C796-AB44-47EA2D6CB28A}"/>
              </a:ext>
            </a:extLst>
          </p:cNvPr>
          <p:cNvSpPr/>
          <p:nvPr/>
        </p:nvSpPr>
        <p:spPr>
          <a:xfrm>
            <a:off x="3356011" y="3148584"/>
            <a:ext cx="351817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0E54A-05B7-E87E-00F8-EA0F57C9259C}"/>
              </a:ext>
            </a:extLst>
          </p:cNvPr>
          <p:cNvSpPr txBox="1"/>
          <p:nvPr/>
        </p:nvSpPr>
        <p:spPr>
          <a:xfrm>
            <a:off x="4194974" y="3147155"/>
            <a:ext cx="1553183" cy="38100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PDF of form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11710A9-DDDD-5AE8-10EB-0B19051296DF}"/>
              </a:ext>
            </a:extLst>
          </p:cNvPr>
          <p:cNvSpPr/>
          <p:nvPr/>
        </p:nvSpPr>
        <p:spPr>
          <a:xfrm>
            <a:off x="3707828" y="3148584"/>
            <a:ext cx="444788" cy="3795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8BD23E-9355-436D-B891-4EB9C192CC61}"/>
              </a:ext>
            </a:extLst>
          </p:cNvPr>
          <p:cNvSpPr/>
          <p:nvPr/>
        </p:nvSpPr>
        <p:spPr>
          <a:xfrm>
            <a:off x="2064616" y="5486400"/>
            <a:ext cx="63779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2DB6B-1064-9EF1-3A39-7CCBEA6A55C1}"/>
              </a:ext>
            </a:extLst>
          </p:cNvPr>
          <p:cNvSpPr txBox="1"/>
          <p:nvPr/>
        </p:nvSpPr>
        <p:spPr>
          <a:xfrm>
            <a:off x="3965740" y="54849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Expand to see all</a:t>
            </a:r>
          </a:p>
        </p:txBody>
      </p:sp>
    </p:spTree>
    <p:extLst>
      <p:ext uri="{BB962C8B-B14F-4D97-AF65-F5344CB8AC3E}">
        <p14:creationId xmlns:p14="http://schemas.microsoft.com/office/powerpoint/2010/main" val="16066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6C524-0CFA-1882-8687-0D9495E3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9794-E345-5CAD-59C3-A10F11BD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Let’s quote! Insured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97AA-EB50-FF45-CF1E-E5B7C88F7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27757-FB11-73AE-2C7A-B140EB5DB475}"/>
              </a:ext>
            </a:extLst>
          </p:cNvPr>
          <p:cNvSpPr txBox="1"/>
          <p:nvPr/>
        </p:nvSpPr>
        <p:spPr>
          <a:xfrm>
            <a:off x="2057400" y="388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Physical 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E7477-98EA-CF3C-9A9D-C754AAD4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50" y="1219200"/>
            <a:ext cx="7165699" cy="3999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0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35F5-59B5-ACE2-A95C-93E1F42F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CA1B-F004-C006-2630-D2F0D32E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Insured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FB11-C324-7258-B86E-BC26FE72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9F2C8-1411-5FE2-EE2F-0830C36F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8" y="1053596"/>
            <a:ext cx="8328283" cy="4236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AF7CD43-9C78-1409-EECE-1F455E5044C3}"/>
              </a:ext>
            </a:extLst>
          </p:cNvPr>
          <p:cNvSpPr/>
          <p:nvPr/>
        </p:nvSpPr>
        <p:spPr>
          <a:xfrm>
            <a:off x="4572000" y="1567843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EDC4AB-43E4-2095-11A6-4B03789F8B45}"/>
              </a:ext>
            </a:extLst>
          </p:cNvPr>
          <p:cNvSpPr/>
          <p:nvPr/>
        </p:nvSpPr>
        <p:spPr>
          <a:xfrm>
            <a:off x="8729868" y="1567843"/>
            <a:ext cx="295776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A71E5-9F5A-5D26-C5E0-5826CD542FDD}"/>
              </a:ext>
            </a:extLst>
          </p:cNvPr>
          <p:cNvSpPr txBox="1"/>
          <p:nvPr/>
        </p:nvSpPr>
        <p:spPr>
          <a:xfrm>
            <a:off x="665922" y="5273592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cannot physically inspect the risk, then this would be out of your territory.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EABF5-5B10-4EA4-4D58-CBB9BFA49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81" y="1387965"/>
            <a:ext cx="2610214" cy="1800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5FA9ED-3ED9-73A7-B6F2-4A80442A5961}"/>
              </a:ext>
            </a:extLst>
          </p:cNvPr>
          <p:cNvSpPr/>
          <p:nvPr/>
        </p:nvSpPr>
        <p:spPr>
          <a:xfrm>
            <a:off x="3278296" y="1720243"/>
            <a:ext cx="380999" cy="4133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65656-9EC5-988F-71F1-B38226CD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FC6B-B69A-B66F-503F-32117E64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1159614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Insured Tab – knock out of Dwelling Fire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0B5D-8686-72FE-04EB-0D1FB32D2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8B2E9-91E8-A9F3-B0AA-9C38A205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1538141"/>
            <a:ext cx="8125775" cy="3781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17F47C-8651-A316-E16C-12DD92E2EC7A}"/>
              </a:ext>
            </a:extLst>
          </p:cNvPr>
          <p:cNvSpPr/>
          <p:nvPr/>
        </p:nvSpPr>
        <p:spPr>
          <a:xfrm>
            <a:off x="5105400" y="3581400"/>
            <a:ext cx="228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88016-321F-41BB-F8C0-ED5623D3BCE3}"/>
              </a:ext>
            </a:extLst>
          </p:cNvPr>
          <p:cNvSpPr txBox="1"/>
          <p:nvPr/>
        </p:nvSpPr>
        <p:spPr>
          <a:xfrm>
            <a:off x="31242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Landlord</a:t>
            </a:r>
          </a:p>
        </p:txBody>
      </p:sp>
    </p:spTree>
    <p:extLst>
      <p:ext uri="{BB962C8B-B14F-4D97-AF65-F5344CB8AC3E}">
        <p14:creationId xmlns:p14="http://schemas.microsoft.com/office/powerpoint/2010/main" val="391549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When to use Dwelling Fire?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85163-C4FC-B3AA-4414-A705A9503112}"/>
              </a:ext>
            </a:extLst>
          </p:cNvPr>
          <p:cNvSpPr txBox="1"/>
          <p:nvPr/>
        </p:nvSpPr>
        <p:spPr>
          <a:xfrm>
            <a:off x="685800" y="1295400"/>
            <a:ext cx="8305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Primary, seasonal, secondary homes not eligible for wind coverage, or Coverage A is too high, no theft coverage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Mobile Homeowners rented to others (single wide, double wide not on a continuous masonry foundation)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Rental properties not eligible for wind coverage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Seasonal rental properties (closed for one season)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Related private structure coverage only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Multiple seasonal/secondary residences owned by family members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Builders Risks greater t</a:t>
            </a: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han six months</a:t>
            </a: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Dwellings Under </a:t>
            </a: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Construction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Under renovation &gt; 45 days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House flippers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Barns with or without hay</a:t>
            </a:r>
          </a:p>
          <a:p>
            <a:pPr marL="342900" indent="-342900">
              <a:buAutoNum type="arabicPeriod"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ECD78-B3D3-7D00-E575-BDDA9455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BAFF7-F395-C15E-F229-91769B63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BC93-46E0-8DD8-E915-118B81E2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4482"/>
            <a:ext cx="7772400" cy="1190918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Tab – Liability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3CF5-5EC2-7154-7603-F9157D94A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0BC60-2BF4-3C5D-6DA8-CC4FF3CB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620000" cy="1958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2C804C-82E8-B169-A3BB-CE5A88642846}"/>
              </a:ext>
            </a:extLst>
          </p:cNvPr>
          <p:cNvSpPr/>
          <p:nvPr/>
        </p:nvSpPr>
        <p:spPr>
          <a:xfrm>
            <a:off x="838200" y="3733800"/>
            <a:ext cx="3886200" cy="3581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DD014-BC5E-9497-9697-7E8636A13C93}"/>
              </a:ext>
            </a:extLst>
          </p:cNvPr>
          <p:cNvSpPr txBox="1"/>
          <p:nvPr/>
        </p:nvSpPr>
        <p:spPr>
          <a:xfrm>
            <a:off x="4953000" y="372264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for CPL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FA06A-30CB-2AFF-C695-FB31BF1D1794}"/>
              </a:ext>
            </a:extLst>
          </p:cNvPr>
          <p:cNvSpPr txBox="1"/>
          <p:nvPr/>
        </p:nvSpPr>
        <p:spPr>
          <a:xfrm>
            <a:off x="914400" y="4419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CPL is available for named insureds if all named insureds are living in the same unit and it is a primary home.</a:t>
            </a:r>
          </a:p>
        </p:txBody>
      </p:sp>
    </p:spTree>
    <p:extLst>
      <p:ext uri="{BB962C8B-B14F-4D97-AF65-F5344CB8AC3E}">
        <p14:creationId xmlns:p14="http://schemas.microsoft.com/office/powerpoint/2010/main" val="164218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C6629-7553-80AA-135B-481DAAFD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E8AA-1AAF-2FD6-D198-26C9136C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4482"/>
            <a:ext cx="7772400" cy="1190918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Tab – Knock 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9610-FC31-B7AD-0DF7-47FBA977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41E1F-B2BF-8DAB-01FC-A42CD0BC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98" y="1216760"/>
            <a:ext cx="8175702" cy="4551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02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6122-B5DD-B8C8-9162-6E773F6A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07C6-2B13-0BAD-DD17-5FD7FDA1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A880-E906-BFF8-3C58-06240E37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1D139D-74B0-69E3-FA17-30B3CBD30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48" y="1681298"/>
            <a:ext cx="5572903" cy="300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1D405D-7D69-45EC-CF3A-D75FC84E75B1}"/>
              </a:ext>
            </a:extLst>
          </p:cNvPr>
          <p:cNvSpPr/>
          <p:nvPr/>
        </p:nvSpPr>
        <p:spPr>
          <a:xfrm>
            <a:off x="4572000" y="2514600"/>
            <a:ext cx="1676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36EC6-073A-5998-6A0E-A344CD1693F5}"/>
              </a:ext>
            </a:extLst>
          </p:cNvPr>
          <p:cNvSpPr txBox="1"/>
          <p:nvPr/>
        </p:nvSpPr>
        <p:spPr>
          <a:xfrm>
            <a:off x="3429000" y="1994524"/>
            <a:ext cx="329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One location per policy</a:t>
            </a:r>
          </a:p>
        </p:txBody>
      </p:sp>
    </p:spTree>
    <p:extLst>
      <p:ext uri="{BB962C8B-B14F-4D97-AF65-F5344CB8AC3E}">
        <p14:creationId xmlns:p14="http://schemas.microsoft.com/office/powerpoint/2010/main" val="37230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78C98-C03F-4BB6-FF9B-7D24E5591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A32F-28AC-634E-5E67-C54DF493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BAA0-94F7-E6C4-8544-EFE5E4FC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8FA7C-3243-BB3F-DC83-7DD72DE8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1109569"/>
            <a:ext cx="7297948" cy="4488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2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FE7D-4427-CE44-DE22-CA14E7CB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CAE1-94F9-E353-4D71-8EB61B21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Location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149B-E8DF-80E3-BAD7-4B6C5221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D1441-716E-7652-A6B7-BDF9BD9EB4B6}"/>
              </a:ext>
            </a:extLst>
          </p:cNvPr>
          <p:cNvSpPr txBox="1"/>
          <p:nvPr/>
        </p:nvSpPr>
        <p:spPr>
          <a:xfrm>
            <a:off x="1458897" y="44312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more separate questionnaires, Yes answers will expand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3FD24-9357-C312-7B5B-101B6702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63507"/>
            <a:ext cx="7697849" cy="206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118733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E459-2109-815F-65E1-839C6ED8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F9E3-B5DB-C63D-9F72-02A4E058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1009-37E3-5362-D02D-6176799C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30DA0-146D-241D-4B9F-E4CA31EA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5632090" cy="430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35F8FD-09A9-5D64-AFDD-46E7B612D360}"/>
              </a:ext>
            </a:extLst>
          </p:cNvPr>
          <p:cNvSpPr txBox="1"/>
          <p:nvPr/>
        </p:nvSpPr>
        <p:spPr>
          <a:xfrm>
            <a:off x="6553200" y="1587490"/>
            <a:ext cx="2249334" cy="3416320"/>
          </a:xfrm>
          <a:prstGeom prst="rect">
            <a:avLst/>
          </a:prstGeom>
          <a:noFill/>
          <a:ln w="38100">
            <a:solidFill>
              <a:srgbClr val="00877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Occupancy: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Owner</a:t>
            </a:r>
          </a:p>
          <a:p>
            <a:r>
              <a:rPr lang="en-US" dirty="0">
                <a:solidFill>
                  <a:srgbClr val="C00000"/>
                </a:solidFill>
              </a:rPr>
              <a:t>Tenant – no wind</a:t>
            </a:r>
          </a:p>
          <a:p>
            <a:r>
              <a:rPr lang="en-US" dirty="0">
                <a:solidFill>
                  <a:srgbClr val="C00000"/>
                </a:solidFill>
              </a:rPr>
              <a:t>Builders Risk (CV)</a:t>
            </a:r>
          </a:p>
          <a:p>
            <a:r>
              <a:rPr lang="en-US" dirty="0">
                <a:solidFill>
                  <a:srgbClr val="C00000"/>
                </a:solidFill>
              </a:rPr>
              <a:t>Seasonal</a:t>
            </a:r>
          </a:p>
          <a:p>
            <a:r>
              <a:rPr lang="en-US" dirty="0">
                <a:solidFill>
                  <a:srgbClr val="C00000"/>
                </a:solidFill>
              </a:rPr>
              <a:t>Seasonal Rental –</a:t>
            </a:r>
          </a:p>
          <a:p>
            <a:r>
              <a:rPr lang="en-US" dirty="0">
                <a:solidFill>
                  <a:srgbClr val="C00000"/>
                </a:solidFill>
              </a:rPr>
              <a:t> closed for a season</a:t>
            </a:r>
          </a:p>
          <a:p>
            <a:r>
              <a:rPr lang="en-US" dirty="0">
                <a:solidFill>
                  <a:srgbClr val="C00000"/>
                </a:solidFill>
              </a:rPr>
              <a:t>Unoccupied</a:t>
            </a:r>
          </a:p>
          <a:p>
            <a:r>
              <a:rPr lang="en-US" dirty="0">
                <a:solidFill>
                  <a:srgbClr val="C00000"/>
                </a:solidFill>
              </a:rPr>
              <a:t> (under renovation)</a:t>
            </a:r>
          </a:p>
          <a:p>
            <a:r>
              <a:rPr lang="en-US" dirty="0">
                <a:solidFill>
                  <a:srgbClr val="C00000"/>
                </a:solidFill>
              </a:rPr>
              <a:t>Vacant</a:t>
            </a:r>
          </a:p>
          <a:p>
            <a:r>
              <a:rPr lang="en-US" dirty="0">
                <a:solidFill>
                  <a:srgbClr val="C00000"/>
                </a:solidFill>
              </a:rPr>
              <a:t>Under 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75D91-CF15-C58B-7AB0-0BABDFA34026}"/>
              </a:ext>
            </a:extLst>
          </p:cNvPr>
          <p:cNvSpPr/>
          <p:nvPr/>
        </p:nvSpPr>
        <p:spPr>
          <a:xfrm>
            <a:off x="2282645" y="4572000"/>
            <a:ext cx="1371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3D92-E127-67C0-FD4B-5B80D1E9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2BEC-ECF8-B712-C062-CCE85DE7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3A1CA-9B57-BC5A-AE0C-773BC42B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6899E-3D89-E37C-3BCC-AD09AA7A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05609"/>
            <a:ext cx="7465366" cy="220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C2B092-27F4-92BD-6EE0-3F570C8F1702}"/>
              </a:ext>
            </a:extLst>
          </p:cNvPr>
          <p:cNvSpPr/>
          <p:nvPr/>
        </p:nvSpPr>
        <p:spPr>
          <a:xfrm>
            <a:off x="838200" y="17526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091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9820F-8A4A-5836-32E6-EA7E3732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1C14-D7BB-CEF0-886D-89B30518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Dwelling Tab - Custom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027F-F8EF-C97A-AD9F-C859F71F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BF3F2-348B-BD2D-E623-22E7A233E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371600"/>
            <a:ext cx="8229600" cy="3625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6DF9D9-015B-80AF-072B-DAF00A4BC179}"/>
              </a:ext>
            </a:extLst>
          </p:cNvPr>
          <p:cNvSpPr/>
          <p:nvPr/>
        </p:nvSpPr>
        <p:spPr>
          <a:xfrm>
            <a:off x="723900" y="2590800"/>
            <a:ext cx="8229600" cy="1752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CCE5-1AE7-156E-58A8-C3BC12A21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53A1-0343-0EA1-1D4B-D68943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8772"/>
                </a:solidFill>
              </a:rPr>
              <a:t>Dwelling Tab – Related Private Structures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9010-28D6-2352-39AE-1253DA4C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3C3ED-642F-2554-5A13-AFF903CC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13" y="1040193"/>
            <a:ext cx="8134774" cy="1899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B8F885-057C-86E0-8105-6E7AD2A0D6F2}"/>
              </a:ext>
            </a:extLst>
          </p:cNvPr>
          <p:cNvSpPr/>
          <p:nvPr/>
        </p:nvSpPr>
        <p:spPr>
          <a:xfrm>
            <a:off x="771312" y="1295401"/>
            <a:ext cx="1438487" cy="2868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D1D13-095C-2CF0-D22D-CD890541098B}"/>
              </a:ext>
            </a:extLst>
          </p:cNvPr>
          <p:cNvSpPr txBox="1"/>
          <p:nvPr/>
        </p:nvSpPr>
        <p:spPr>
          <a:xfrm>
            <a:off x="1538733" y="301056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After Dwelling Questions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One related private structure per dwelling even if there is no residence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0365F-A507-4DEF-398F-C99AE1EE4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933"/>
          <a:stretch>
            <a:fillRect/>
          </a:stretch>
        </p:blipFill>
        <p:spPr>
          <a:xfrm>
            <a:off x="1775967" y="4158155"/>
            <a:ext cx="5592066" cy="1603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0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3F49-49D0-7F4E-A6C9-09B70FFF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BAFD-0DDF-7A98-4747-20987BF4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8772"/>
                </a:solidFill>
              </a:rPr>
              <a:t>Dwelling Tab – Multiple buildings OLT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EDD9-B326-8D4D-6423-FD8B0C65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12B29-33B5-4FAF-FE00-17FA26EC917F}"/>
              </a:ext>
            </a:extLst>
          </p:cNvPr>
          <p:cNvSpPr txBox="1"/>
          <p:nvPr/>
        </p:nvSpPr>
        <p:spPr>
          <a:xfrm>
            <a:off x="30861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When to opt out of OLT?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6491C-7662-6C2E-0150-EEF3A387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63245"/>
            <a:ext cx="7010400" cy="345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C50BDF-26D2-405E-ABD3-A0A980D8E9A1}"/>
              </a:ext>
            </a:extLst>
          </p:cNvPr>
          <p:cNvSpPr/>
          <p:nvPr/>
        </p:nvSpPr>
        <p:spPr>
          <a:xfrm>
            <a:off x="990600" y="4191000"/>
            <a:ext cx="36576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A6EF4-8FB8-35E4-AB93-F0C0E15E6AE9}"/>
              </a:ext>
            </a:extLst>
          </p:cNvPr>
          <p:cNvSpPr txBox="1"/>
          <p:nvPr/>
        </p:nvSpPr>
        <p:spPr>
          <a:xfrm>
            <a:off x="914400" y="495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Same exposure, used by same family unit, opt-out of related buildings</a:t>
            </a:r>
          </a:p>
          <a:p>
            <a:r>
              <a:rPr lang="en-US" b="1" dirty="0">
                <a:solidFill>
                  <a:srgbClr val="C00000"/>
                </a:solidFill>
              </a:rPr>
              <a:t>Different family units, different tenants, occupancies, no opt-out</a:t>
            </a:r>
          </a:p>
        </p:txBody>
      </p:sp>
    </p:spTree>
    <p:extLst>
      <p:ext uri="{BB962C8B-B14F-4D97-AF65-F5344CB8AC3E}">
        <p14:creationId xmlns:p14="http://schemas.microsoft.com/office/powerpoint/2010/main" val="20343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8F0B9-CFBA-2CFD-A440-62ABABE1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113B-026B-2C90-B943-833C4395C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81000"/>
            <a:ext cx="8153400" cy="5029200"/>
          </a:xfrm>
        </p:spPr>
        <p:txBody>
          <a:bodyPr/>
          <a:lstStyle/>
          <a:p>
            <a:r>
              <a:rPr lang="en-US" sz="9600" dirty="0">
                <a:solidFill>
                  <a:srgbClr val="008772"/>
                </a:solidFill>
              </a:rPr>
              <a:t>Quotes</a:t>
            </a:r>
            <a:br>
              <a:rPr lang="en-US" sz="9600" dirty="0">
                <a:solidFill>
                  <a:srgbClr val="008772"/>
                </a:solidFill>
              </a:rPr>
            </a:br>
            <a:r>
              <a:rPr lang="en-US" sz="9600" dirty="0">
                <a:solidFill>
                  <a:srgbClr val="008772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963990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53EC2-AACE-6C14-3298-5936B0FF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5AD0-BE1E-30CA-79D8-41808F31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848600" cy="762000"/>
          </a:xfrm>
        </p:spPr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RC Disclaimer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A54D4-DF5C-D57B-296D-C4CED3A7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43000"/>
            <a:ext cx="6096000" cy="3924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B84D4-CC2C-BC67-1263-7328A31C35CD}"/>
              </a:ext>
            </a:extLst>
          </p:cNvPr>
          <p:cNvSpPr txBox="1"/>
          <p:nvPr/>
        </p:nvSpPr>
        <p:spPr>
          <a:xfrm>
            <a:off x="1828800" y="336079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Upload a replacement cost estimator through the document button if you use other than e2Value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1042F-59BA-8B5D-5870-028B6484EDC3}"/>
              </a:ext>
            </a:extLst>
          </p:cNvPr>
          <p:cNvSpPr/>
          <p:nvPr/>
        </p:nvSpPr>
        <p:spPr>
          <a:xfrm>
            <a:off x="3009900" y="4499113"/>
            <a:ext cx="3124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1A77E-2A0B-4843-B30E-7CF9A1DC978B}"/>
              </a:ext>
            </a:extLst>
          </p:cNvPr>
          <p:cNvSpPr/>
          <p:nvPr/>
        </p:nvSpPr>
        <p:spPr>
          <a:xfrm>
            <a:off x="3124200" y="4007126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8D811-29E2-7884-CCBB-6DF72C2BCC44}"/>
              </a:ext>
            </a:extLst>
          </p:cNvPr>
          <p:cNvSpPr txBox="1"/>
          <p:nvPr/>
        </p:nvSpPr>
        <p:spPr>
          <a:xfrm>
            <a:off x="918541" y="5219699"/>
            <a:ext cx="76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 required for builders risks, replacement cost = completed value</a:t>
            </a:r>
          </a:p>
        </p:txBody>
      </p:sp>
    </p:spTree>
    <p:extLst>
      <p:ext uri="{BB962C8B-B14F-4D97-AF65-F5344CB8AC3E}">
        <p14:creationId xmlns:p14="http://schemas.microsoft.com/office/powerpoint/2010/main" val="38748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4C809-10E5-5DAB-B867-21CA6D97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884F-C1C8-D6B3-61E0-8862F228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Builders Risk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89ED-CD9F-645F-63DB-FEEF554BF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A640A-8E92-3E83-6568-4F9BADCB0925}"/>
              </a:ext>
            </a:extLst>
          </p:cNvPr>
          <p:cNvSpPr txBox="1"/>
          <p:nvPr/>
        </p:nvSpPr>
        <p:spPr>
          <a:xfrm>
            <a:off x="1143828" y="990600"/>
            <a:ext cx="738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Custom: Sold upon completion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Standard: Occupied upon completion and written with us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BE77E-E0D2-A7A9-5530-F2438BC3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15678"/>
            <a:ext cx="6847756" cy="350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F870D-544A-FBAB-78CD-CF95ED75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32" y="4944071"/>
            <a:ext cx="2467319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6C72-3434-CDD1-D6EE-51C7D022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368B-6D5C-7486-8950-53B4B133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Pricing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FA87-0C6D-2573-885C-53D06832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BEAA7-CDDF-7B1A-F219-63877943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772400" cy="3554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6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C41C-80E8-4B8D-C03C-81EDEA6D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7474-DCE7-F655-72A0-CF29EF50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Reports – Quote,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14C91-BA42-4A59-9D57-E3C11EAFE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AFE6E-C8AB-1DF8-9003-AE2F55FB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566622" cy="3930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550321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BC2CB-81AA-92F6-1C1B-EFE7DC89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4C39-009B-2D19-BDDB-8707D2C4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Reports – application mode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E1D4-C10E-3CC8-1E0F-85B4E0AD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246F6-4694-C00C-F4A1-EA830AFD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2" y="1846024"/>
            <a:ext cx="7391400" cy="2444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1705A0-9A81-FC3F-4277-13AC6C080875}"/>
              </a:ext>
            </a:extLst>
          </p:cNvPr>
          <p:cNvSpPr/>
          <p:nvPr/>
        </p:nvSpPr>
        <p:spPr>
          <a:xfrm>
            <a:off x="4953000" y="2160634"/>
            <a:ext cx="914400" cy="33081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5E264-3927-41F5-7A54-C1E298DADFC2}"/>
              </a:ext>
            </a:extLst>
          </p:cNvPr>
          <p:cNvSpPr/>
          <p:nvPr/>
        </p:nvSpPr>
        <p:spPr>
          <a:xfrm>
            <a:off x="937730" y="3534173"/>
            <a:ext cx="350652" cy="399011"/>
          </a:xfrm>
          <a:prstGeom prst="rect">
            <a:avLst/>
          </a:prstGeom>
          <a:noFill/>
          <a:ln w="28575">
            <a:solidFill>
              <a:srgbClr val="0087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89B61-F61D-A2F6-1DB0-7EBEB28013F5}"/>
              </a:ext>
            </a:extLst>
          </p:cNvPr>
          <p:cNvSpPr txBox="1"/>
          <p:nvPr/>
        </p:nvSpPr>
        <p:spPr>
          <a:xfrm>
            <a:off x="1650332" y="373367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Send email to insured for signature, keep signed copy at the agency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3DA7B0-8ADF-9605-DA51-4122CABA8606}"/>
              </a:ext>
            </a:extLst>
          </p:cNvPr>
          <p:cNvSpPr/>
          <p:nvPr/>
        </p:nvSpPr>
        <p:spPr>
          <a:xfrm>
            <a:off x="3276600" y="1846024"/>
            <a:ext cx="609600" cy="314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23E79-7772-BA92-3319-6C98E2033DFA}"/>
              </a:ext>
            </a:extLst>
          </p:cNvPr>
          <p:cNvSpPr/>
          <p:nvPr/>
        </p:nvSpPr>
        <p:spPr>
          <a:xfrm>
            <a:off x="4343400" y="1846024"/>
            <a:ext cx="685800" cy="314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2923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86D6-A228-4952-7FB8-2FFFF690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99BB-F3CF-0DB6-1820-0C0218F8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3859-CE13-E9A1-BAB4-60C35D88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216C19-FF32-ED30-2CEB-EF430DB4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814454" cy="40191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CEF157-2F3C-1673-C7FC-065600CC03A9}"/>
              </a:ext>
            </a:extLst>
          </p:cNvPr>
          <p:cNvSpPr/>
          <p:nvPr/>
        </p:nvSpPr>
        <p:spPr>
          <a:xfrm>
            <a:off x="990600" y="2514600"/>
            <a:ext cx="1600200" cy="4539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D6AE7-F930-EF54-64AC-8DF22423CE4E}"/>
              </a:ext>
            </a:extLst>
          </p:cNvPr>
          <p:cNvSpPr/>
          <p:nvPr/>
        </p:nvSpPr>
        <p:spPr>
          <a:xfrm>
            <a:off x="8153400" y="1828800"/>
            <a:ext cx="651654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9BF31C-4A5E-6721-7943-2A103E42CFCC}"/>
              </a:ext>
            </a:extLst>
          </p:cNvPr>
          <p:cNvSpPr/>
          <p:nvPr/>
        </p:nvSpPr>
        <p:spPr>
          <a:xfrm>
            <a:off x="4876800" y="1676400"/>
            <a:ext cx="4572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DCAD99-38A4-2C05-35E0-4DD56ABCF67F}"/>
              </a:ext>
            </a:extLst>
          </p:cNvPr>
          <p:cNvSpPr/>
          <p:nvPr/>
        </p:nvSpPr>
        <p:spPr>
          <a:xfrm>
            <a:off x="5638800" y="1676400"/>
            <a:ext cx="533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86001-CBD7-EA5F-D9C7-96FF30D3F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5F79-3688-0D4D-ADB3-16EB1E73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ACH Payment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91E1-68BF-6239-FFF6-C44E650F7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CC92D-E820-2DFC-98D9-5ED2B6EF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6008703" cy="4623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EEEEA0-9296-A7D1-5153-35DA6F9C3BAF}"/>
              </a:ext>
            </a:extLst>
          </p:cNvPr>
          <p:cNvSpPr/>
          <p:nvPr/>
        </p:nvSpPr>
        <p:spPr>
          <a:xfrm>
            <a:off x="6477000" y="51816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83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DE35-F0FB-804E-38D6-FAB9AFA8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C7F3-DC34-8EA2-3827-89BB818D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Mortgagee Bill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C2-420E-FAF4-55D3-4DF273819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780AB-E11B-4346-8E98-7E935281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3" y="1600200"/>
            <a:ext cx="7215474" cy="2667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622D19-A89D-CFD2-D3C7-EFF6A1D9EB37}"/>
              </a:ext>
            </a:extLst>
          </p:cNvPr>
          <p:cNvSpPr/>
          <p:nvPr/>
        </p:nvSpPr>
        <p:spPr>
          <a:xfrm>
            <a:off x="3962400" y="3478763"/>
            <a:ext cx="9906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EFC61-57BF-495C-29BB-CC8F1094ECF2}"/>
              </a:ext>
            </a:extLst>
          </p:cNvPr>
          <p:cNvSpPr/>
          <p:nvPr/>
        </p:nvSpPr>
        <p:spPr>
          <a:xfrm>
            <a:off x="2362200" y="1600200"/>
            <a:ext cx="609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7D66C-1357-0052-E3FB-A203FE74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602C-666D-A7FD-D791-E7BAB111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Submit Referral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1789-0108-64ED-A934-A94972C3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71C2C-54FF-E89D-651D-BD48C68A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28700"/>
            <a:ext cx="6743700" cy="4314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6FB71D-A782-53DE-AC6A-B78FDFD04F30}"/>
              </a:ext>
            </a:extLst>
          </p:cNvPr>
          <p:cNvSpPr/>
          <p:nvPr/>
        </p:nvSpPr>
        <p:spPr>
          <a:xfrm>
            <a:off x="7162800" y="14478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3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930C-551E-A12D-E2EB-529C3BF31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95D9-D74D-B07E-9E58-6874F257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Policy Number Prefixes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87F3-E824-1428-72BD-677A23CB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97FDA-9809-A61B-E00B-A0505F384769}"/>
              </a:ext>
            </a:extLst>
          </p:cNvPr>
          <p:cNvSpPr txBox="1"/>
          <p:nvPr/>
        </p:nvSpPr>
        <p:spPr>
          <a:xfrm>
            <a:off x="643305" y="2390885"/>
            <a:ext cx="8115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 for Dwelling Fire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Followed by Company (all will be 1/SMIC)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</a:rPr>
              <a:t>Followed by 1 for Standard, 2 for Custom</a:t>
            </a:r>
          </a:p>
          <a:p>
            <a:pPr algn="ctr"/>
            <a:r>
              <a:rPr lang="en-US" sz="2400" b="1" dirty="0">
                <a:solidFill>
                  <a:srgbClr val="CC66FF"/>
                </a:solidFill>
              </a:rPr>
              <a:t>Followed by Personal 0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All policies are in sequence regardless of program: provide last five digits for assistance </a:t>
            </a:r>
          </a:p>
          <a:p>
            <a:pPr algn="ctr"/>
            <a:r>
              <a:rPr lang="en-US" sz="2400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81E12-6EDB-BA68-4393-B33B6057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528711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9436-ECD6-16C8-9612-6D1BE543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176B-A538-1602-206F-0FDC99E2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Let’s Get Started!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450A-2517-BF32-A006-1A5C0786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6400"/>
            <a:ext cx="6553200" cy="3238500"/>
          </a:xfrm>
        </p:spPr>
        <p:txBody>
          <a:bodyPr/>
          <a:lstStyle/>
          <a:p>
            <a:pPr marL="0" indent="0"/>
            <a:endParaRPr lang="en-US" sz="2800" b="1" dirty="0">
              <a:solidFill>
                <a:schemeClr val="accent6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rgbClr val="00877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A776A-4EE3-C483-ED1A-3F7323FC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" y="1506509"/>
            <a:ext cx="7998489" cy="3408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1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C45-AF15-6BC1-ED9F-3022A9B1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85A2-933A-1905-C15A-1A48B877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New Business Underwriters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91A1-BDAB-8C68-8F41-515D1499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A126A-1102-3B47-832B-0A35D280AAFD}"/>
              </a:ext>
            </a:extLst>
          </p:cNvPr>
          <p:cNvSpPr txBox="1"/>
          <p:nvPr/>
        </p:nvSpPr>
        <p:spPr>
          <a:xfrm>
            <a:off x="990600" y="1000125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underwriting@securitymutual.com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Karen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5475 </a:t>
            </a:r>
            <a:r>
              <a:rPr lang="en-US" sz="2400" b="1" dirty="0">
                <a:hlinkClick r:id="rId3"/>
              </a:rPr>
              <a:t>ktaber@securitymutual.com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Wendy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5552 </a:t>
            </a:r>
            <a:r>
              <a:rPr lang="en-US" sz="2400" b="1" dirty="0">
                <a:hlinkClick r:id="rId4"/>
              </a:rPr>
              <a:t>wflansburg@securitymutual.com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MaryEllen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5268 </a:t>
            </a:r>
            <a:r>
              <a:rPr lang="en-US" sz="2400" b="1" dirty="0">
                <a:hlinkClick r:id="rId5"/>
              </a:rPr>
              <a:t>mbrown@securitymutual.com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Ronnie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ext</a:t>
            </a:r>
            <a:r>
              <a:rPr lang="en-US" sz="2400" b="1" dirty="0">
                <a:solidFill>
                  <a:srgbClr val="FF6600"/>
                </a:solidFill>
              </a:rPr>
              <a:t> 5458 </a:t>
            </a:r>
            <a:r>
              <a:rPr lang="en-US" sz="2400" b="1" dirty="0">
                <a:hlinkClick r:id="rId6"/>
              </a:rPr>
              <a:t>rwade@securitymutual.com</a:t>
            </a:r>
            <a:r>
              <a:rPr lang="en-US" sz="2400" b="1" dirty="0"/>
              <a:t>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Send us a teams or zoom invite and share your screen – let’s do this!</a:t>
            </a:r>
          </a:p>
        </p:txBody>
      </p:sp>
    </p:spTree>
    <p:extLst>
      <p:ext uri="{BB962C8B-B14F-4D97-AF65-F5344CB8AC3E}">
        <p14:creationId xmlns:p14="http://schemas.microsoft.com/office/powerpoint/2010/main" val="372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59E4-9EC7-4B67-DCEA-CC16DE7C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8D81-EC51-4BA3-7562-3273D51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ED23-9C5E-82C9-018F-EF309663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55E4-2EB3-384D-B95F-D3F7B42EFFE1}"/>
              </a:ext>
            </a:extLst>
          </p:cNvPr>
          <p:cNvSpPr txBox="1"/>
          <p:nvPr/>
        </p:nvSpPr>
        <p:spPr>
          <a:xfrm>
            <a:off x="1981200" y="2018357"/>
            <a:ext cx="76962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Steve Crobar / Marketing Director</a:t>
            </a:r>
          </a:p>
          <a:p>
            <a:pPr algn="l" fontAlgn="base"/>
            <a:endParaRPr lang="en-US" sz="2400" b="0" i="0" dirty="0">
              <a:solidFill>
                <a:srgbClr val="707070"/>
              </a:solidFill>
              <a:effectLst/>
              <a:latin typeface="Helvetica" panose="020B0604020202020204" pitchFamily="34" charset="0"/>
            </a:endParaRP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Amanda Reisman / Eastern New York</a:t>
            </a: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Courtney Best / Adirondack Region</a:t>
            </a:r>
          </a:p>
          <a:p>
            <a:pPr algn="l">
              <a:lnSpc>
                <a:spcPts val="2250"/>
              </a:lnSpc>
              <a:buNone/>
            </a:pPr>
            <a:endParaRPr lang="en-US" sz="2400" b="1" i="0" dirty="0">
              <a:solidFill>
                <a:srgbClr val="296B68"/>
              </a:solidFill>
              <a:effectLst/>
              <a:latin typeface="Helvetica" panose="020B0604020202020204" pitchFamily="34" charset="0"/>
            </a:endParaRP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Jamie Murphy / Western New York </a:t>
            </a:r>
          </a:p>
          <a:p>
            <a:pPr algn="l">
              <a:lnSpc>
                <a:spcPts val="2250"/>
              </a:lnSpc>
              <a:buNone/>
            </a:pPr>
            <a:endParaRPr lang="en-US" sz="2400" b="1" i="0" dirty="0">
              <a:solidFill>
                <a:srgbClr val="296B68"/>
              </a:solidFill>
              <a:effectLst/>
              <a:latin typeface="Helvetica" panose="020B0604020202020204" pitchFamily="34" charset="0"/>
            </a:endParaRPr>
          </a:p>
          <a:p>
            <a:pPr algn="l">
              <a:lnSpc>
                <a:spcPts val="2250"/>
              </a:lnSpc>
              <a:buNone/>
            </a:pPr>
            <a:r>
              <a:rPr lang="en-US" sz="2400" b="1" i="0" dirty="0">
                <a:solidFill>
                  <a:srgbClr val="296B68"/>
                </a:solidFill>
                <a:effectLst/>
                <a:latin typeface="Helvetica" panose="020B0604020202020204" pitchFamily="34" charset="0"/>
              </a:rPr>
              <a:t>Roger Miller / Central New York </a:t>
            </a:r>
          </a:p>
        </p:txBody>
      </p:sp>
    </p:spTree>
    <p:extLst>
      <p:ext uri="{BB962C8B-B14F-4D97-AF65-F5344CB8AC3E}">
        <p14:creationId xmlns:p14="http://schemas.microsoft.com/office/powerpoint/2010/main" val="40893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3D03-142C-E039-52F1-43C4A887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8772"/>
                </a:solidFill>
              </a:rPr>
              <a:t>Finys</a:t>
            </a:r>
            <a:r>
              <a:rPr lang="en-US" dirty="0">
                <a:solidFill>
                  <a:srgbClr val="008772"/>
                </a:solidFill>
              </a:rPr>
              <a:t> Suite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A28B-5B83-058A-6768-13C05B36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66576-EF83-88A0-EB7C-411800F8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43" y="1370767"/>
            <a:ext cx="5641914" cy="411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127AB-F566-A533-B52D-C1B605B27DC9}"/>
              </a:ext>
            </a:extLst>
          </p:cNvPr>
          <p:cNvSpPr/>
          <p:nvPr/>
        </p:nvSpPr>
        <p:spPr>
          <a:xfrm>
            <a:off x="2819400" y="4419600"/>
            <a:ext cx="1905000" cy="1067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07B1-8D4D-419F-E1FE-13F2A299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Log Into </a:t>
            </a:r>
            <a:r>
              <a:rPr lang="en-US" dirty="0" err="1">
                <a:solidFill>
                  <a:srgbClr val="008772"/>
                </a:solidFill>
              </a:rPr>
              <a:t>Finys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FEE5-9374-DB1B-F75D-442413DE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D8523-B491-F250-6B3E-3A0D63F3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31" y="1264386"/>
            <a:ext cx="6662737" cy="3146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EA5F0C-4C92-7C05-0FA6-7597DC7C2CFA}"/>
              </a:ext>
            </a:extLst>
          </p:cNvPr>
          <p:cNvSpPr txBox="1"/>
          <p:nvPr/>
        </p:nvSpPr>
        <p:spPr>
          <a:xfrm>
            <a:off x="1240631" y="4684666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Need Help? </a:t>
            </a:r>
          </a:p>
          <a:p>
            <a:pPr algn="ctr"/>
            <a:r>
              <a:rPr lang="en-US" dirty="0">
                <a:hlinkClick r:id="rId3"/>
              </a:rPr>
              <a:t>password@securitymutual.com</a:t>
            </a:r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call your Territory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2AED-2F83-6E99-F04E-CC1082B8108D}"/>
              </a:ext>
            </a:extLst>
          </p:cNvPr>
          <p:cNvSpPr txBox="1"/>
          <p:nvPr/>
        </p:nvSpPr>
        <p:spPr>
          <a:xfrm>
            <a:off x="2331720" y="1358674"/>
            <a:ext cx="6324600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Disclaimer! UAT screens may be different from screens agents see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52ADA-3194-8CBF-F6C8-8214AB7B6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BA95-6FAA-3222-A113-59922332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Start a Quote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AEBE-C9AE-CA8F-2FE2-D5B39199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35F9E-58CA-0C38-265D-F0FA455B7CFB}"/>
              </a:ext>
            </a:extLst>
          </p:cNvPr>
          <p:cNvSpPr/>
          <p:nvPr/>
        </p:nvSpPr>
        <p:spPr>
          <a:xfrm>
            <a:off x="4343400" y="3048000"/>
            <a:ext cx="1295400" cy="319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B6628-168F-EE4E-F422-882BF172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06" y="1557129"/>
            <a:ext cx="6001588" cy="2981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22008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7F42-973A-92D5-4E06-565A3D71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D960AC-D8CF-0AA9-6FCE-F5897A57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959678" cy="541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0453-F741-50D6-F155-687D4A72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74BDD-226A-DF75-7A44-556A58A0CABA}"/>
              </a:ext>
            </a:extLst>
          </p:cNvPr>
          <p:cNvSpPr/>
          <p:nvPr/>
        </p:nvSpPr>
        <p:spPr>
          <a:xfrm>
            <a:off x="914400" y="304800"/>
            <a:ext cx="3124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0CD96-8FCE-4CC8-745F-36D553A87B06}"/>
              </a:ext>
            </a:extLst>
          </p:cNvPr>
          <p:cNvSpPr/>
          <p:nvPr/>
        </p:nvSpPr>
        <p:spPr>
          <a:xfrm>
            <a:off x="5791200" y="457200"/>
            <a:ext cx="28956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9780-25D9-A3F7-61B5-092ABF05765B}"/>
              </a:ext>
            </a:extLst>
          </p:cNvPr>
          <p:cNvSpPr txBox="1"/>
          <p:nvPr/>
        </p:nvSpPr>
        <p:spPr>
          <a:xfrm>
            <a:off x="1295400" y="8059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Tab Navigation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A99A4-390D-821F-6E75-FCFF52DFB314}"/>
              </a:ext>
            </a:extLst>
          </p:cNvPr>
          <p:cNvSpPr txBox="1"/>
          <p:nvPr/>
        </p:nvSpPr>
        <p:spPr>
          <a:xfrm>
            <a:off x="6567417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Page Actions</a:t>
            </a:r>
          </a:p>
        </p:txBody>
      </p:sp>
    </p:spTree>
    <p:extLst>
      <p:ext uri="{BB962C8B-B14F-4D97-AF65-F5344CB8AC3E}">
        <p14:creationId xmlns:p14="http://schemas.microsoft.com/office/powerpoint/2010/main" val="5232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72208-6C74-1505-B5F3-9B0B0DF02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696E-80E1-AF19-1167-A33B741E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772"/>
                </a:solidFill>
              </a:rPr>
              <a:t>Tab Navigation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828B-4E19-1F7E-60B8-DD65B14E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9BB79-0148-39DB-87F5-78E5897BD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35648" cy="838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D9040-292B-3798-3111-7407481CC576}"/>
              </a:ext>
            </a:extLst>
          </p:cNvPr>
          <p:cNvSpPr txBox="1"/>
          <p:nvPr/>
        </p:nvSpPr>
        <p:spPr>
          <a:xfrm>
            <a:off x="990600" y="2438400"/>
            <a:ext cx="7620000" cy="296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877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 Checkmark: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more work is required for that screen 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Dollar Sign: 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screen is missing required information, or a rule is preventing rating or application submission.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66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Orange Silhouette: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Underwriter Referral is triggered by a rule that is related to that screen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997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3563</TotalTime>
  <Words>768</Words>
  <Application>Microsoft Office PowerPoint</Application>
  <PresentationFormat>On-screen Show (4:3)</PresentationFormat>
  <Paragraphs>145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Helvetica</vt:lpstr>
      <vt:lpstr>Impact</vt:lpstr>
      <vt:lpstr>Times New Roman</vt:lpstr>
      <vt:lpstr>Default Design</vt:lpstr>
      <vt:lpstr>Writing Dwelling Fire Policies with FINYS</vt:lpstr>
      <vt:lpstr>When to use Dwelling Fire?</vt:lpstr>
      <vt:lpstr>Quotes Applications</vt:lpstr>
      <vt:lpstr>Let’s Get Started!</vt:lpstr>
      <vt:lpstr>Finys Suite</vt:lpstr>
      <vt:lpstr>Log Into Finys</vt:lpstr>
      <vt:lpstr>Start a Quote</vt:lpstr>
      <vt:lpstr>PowerPoint Presentation</vt:lpstr>
      <vt:lpstr>Tab Navigation</vt:lpstr>
      <vt:lpstr>Page Actions</vt:lpstr>
      <vt:lpstr>Task and Note to Underwriting</vt:lpstr>
      <vt:lpstr> Task and Note  </vt:lpstr>
      <vt:lpstr>Document Button</vt:lpstr>
      <vt:lpstr>Document Button</vt:lpstr>
      <vt:lpstr>Fields</vt:lpstr>
      <vt:lpstr>Endorsements</vt:lpstr>
      <vt:lpstr>Let’s quote! Insured Tab</vt:lpstr>
      <vt:lpstr>Insured Tab</vt:lpstr>
      <vt:lpstr>Insured Tab – knock out of Dwelling Fire</vt:lpstr>
      <vt:lpstr>Policy Tab – Liability</vt:lpstr>
      <vt:lpstr>Policy Tab – Knock down</vt:lpstr>
      <vt:lpstr>Location Tab</vt:lpstr>
      <vt:lpstr>Location Tab</vt:lpstr>
      <vt:lpstr>Location Tab</vt:lpstr>
      <vt:lpstr>Dwelling Tab</vt:lpstr>
      <vt:lpstr>Dwelling Tab</vt:lpstr>
      <vt:lpstr>Dwelling Tab - Custom</vt:lpstr>
      <vt:lpstr>Dwelling Tab – Related Private Structures</vt:lpstr>
      <vt:lpstr>Dwelling Tab – Multiple buildings OLT</vt:lpstr>
      <vt:lpstr>RC Disclaimer</vt:lpstr>
      <vt:lpstr>Builders Risk </vt:lpstr>
      <vt:lpstr>Pricing</vt:lpstr>
      <vt:lpstr>Reports – Quote, Application</vt:lpstr>
      <vt:lpstr>Reports – application mode</vt:lpstr>
      <vt:lpstr>Payment</vt:lpstr>
      <vt:lpstr>ACH Payment</vt:lpstr>
      <vt:lpstr>Mortgagee Bill</vt:lpstr>
      <vt:lpstr>Submit Referral</vt:lpstr>
      <vt:lpstr>Policy Number Prefixes</vt:lpstr>
      <vt:lpstr>New Business Underwriters</vt:lpstr>
      <vt:lpstr>Questions?</vt:lpstr>
    </vt:vector>
  </TitlesOfParts>
  <Company>Security Mutual Insurance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R Ruane</dc:creator>
  <cp:lastModifiedBy>Ronnie Wade</cp:lastModifiedBy>
  <cp:revision>201</cp:revision>
  <cp:lastPrinted>2024-02-09T19:32:21Z</cp:lastPrinted>
  <dcterms:created xsi:type="dcterms:W3CDTF">2007-11-29T20:25:01Z</dcterms:created>
  <dcterms:modified xsi:type="dcterms:W3CDTF">2026-03-24T14:29:09Z</dcterms:modified>
</cp:coreProperties>
</file>